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70" r:id="rId4"/>
  </p:sldMasterIdLst>
  <p:notesMasterIdLst>
    <p:notesMasterId r:id="rId46"/>
  </p:notesMasterIdLst>
  <p:sldIdLst>
    <p:sldId id="368" r:id="rId5"/>
    <p:sldId id="2076138180" r:id="rId6"/>
    <p:sldId id="296" r:id="rId7"/>
    <p:sldId id="258" r:id="rId8"/>
    <p:sldId id="351" r:id="rId9"/>
    <p:sldId id="260" r:id="rId10"/>
    <p:sldId id="2076137226" r:id="rId11"/>
    <p:sldId id="318" r:id="rId12"/>
    <p:sldId id="369" r:id="rId13"/>
    <p:sldId id="2076138181" r:id="rId14"/>
    <p:sldId id="297" r:id="rId15"/>
    <p:sldId id="2076138182" r:id="rId16"/>
    <p:sldId id="267" r:id="rId17"/>
    <p:sldId id="2076138183" r:id="rId18"/>
    <p:sldId id="2076138184" r:id="rId19"/>
    <p:sldId id="370" r:id="rId20"/>
    <p:sldId id="2076138185" r:id="rId21"/>
    <p:sldId id="2076138186" r:id="rId22"/>
    <p:sldId id="2076138187" r:id="rId23"/>
    <p:sldId id="2076138188" r:id="rId24"/>
    <p:sldId id="2076138189" r:id="rId25"/>
    <p:sldId id="2076138190" r:id="rId26"/>
    <p:sldId id="354" r:id="rId27"/>
    <p:sldId id="371" r:id="rId28"/>
    <p:sldId id="2076138191" r:id="rId29"/>
    <p:sldId id="372" r:id="rId30"/>
    <p:sldId id="2076138192" r:id="rId31"/>
    <p:sldId id="2076138193" r:id="rId32"/>
    <p:sldId id="2076138194" r:id="rId33"/>
    <p:sldId id="2076138195" r:id="rId34"/>
    <p:sldId id="375" r:id="rId35"/>
    <p:sldId id="2076137592" r:id="rId36"/>
    <p:sldId id="373" r:id="rId37"/>
    <p:sldId id="2076138196" r:id="rId38"/>
    <p:sldId id="2076138197" r:id="rId39"/>
    <p:sldId id="2076138198" r:id="rId40"/>
    <p:sldId id="2076138199" r:id="rId41"/>
    <p:sldId id="2076138200" r:id="rId42"/>
    <p:sldId id="374" r:id="rId43"/>
    <p:sldId id="2076138201" r:id="rId44"/>
    <p:sldId id="3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5AE89A-41D4-4D3B-9263-A1310D0F7789}">
          <p14:sldIdLst>
            <p14:sldId id="368"/>
            <p14:sldId id="2076138180"/>
            <p14:sldId id="296"/>
            <p14:sldId id="258"/>
            <p14:sldId id="351"/>
            <p14:sldId id="260"/>
            <p14:sldId id="2076137226"/>
            <p14:sldId id="318"/>
            <p14:sldId id="369"/>
            <p14:sldId id="2076138181"/>
            <p14:sldId id="297"/>
            <p14:sldId id="2076138182"/>
            <p14:sldId id="267"/>
            <p14:sldId id="2076138183"/>
            <p14:sldId id="2076138184"/>
            <p14:sldId id="370"/>
            <p14:sldId id="2076138185"/>
            <p14:sldId id="2076138186"/>
            <p14:sldId id="2076138187"/>
            <p14:sldId id="2076138188"/>
            <p14:sldId id="2076138189"/>
            <p14:sldId id="2076138190"/>
            <p14:sldId id="354"/>
            <p14:sldId id="371"/>
            <p14:sldId id="2076138191"/>
            <p14:sldId id="372"/>
            <p14:sldId id="2076138192"/>
            <p14:sldId id="2076138193"/>
            <p14:sldId id="2076138194"/>
            <p14:sldId id="2076138195"/>
            <p14:sldId id="375"/>
            <p14:sldId id="2076137592"/>
          </p14:sldIdLst>
        </p14:section>
        <p14:section name="Advanced Operations - optional for Immersion workshop" id="{B1A12380-73E8-4FF7-8B90-D49E4F3CD69E}">
          <p14:sldIdLst>
            <p14:sldId id="373"/>
            <p14:sldId id="2076138196"/>
            <p14:sldId id="2076138197"/>
            <p14:sldId id="2076138198"/>
            <p14:sldId id="2076138199"/>
            <p14:sldId id="2076138200"/>
            <p14:sldId id="374"/>
            <p14:sldId id="2076138201"/>
            <p14:sldId id="3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Wagoner" initials="RW" lastIdx="12" clrIdx="0">
    <p:extLst>
      <p:ext uri="{19B8F6BF-5375-455C-9EA6-DF929625EA0E}">
        <p15:presenceInfo xmlns:p15="http://schemas.microsoft.com/office/powerpoint/2012/main" userId="S::Rachel.Wagoner@indigoslate.com::33c85504-aef3-4217-ac5f-e7248e9af200" providerId="AD"/>
      </p:ext>
    </p:extLst>
  </p:cmAuthor>
  <p:cmAuthor id="2" name="Ratna Penumatsa" initials="RP" lastIdx="2" clrIdx="1">
    <p:extLst>
      <p:ext uri="{19B8F6BF-5375-455C-9EA6-DF929625EA0E}">
        <p15:presenceInfo xmlns:p15="http://schemas.microsoft.com/office/powerpoint/2012/main" userId="S::Ratna.Penumatsa@indigoslate.com::3866044d-21a8-4f44-bfe8-9f82c38a20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4B4"/>
    <a:srgbClr val="FFFFFF"/>
    <a:srgbClr val="D3D3D3"/>
    <a:srgbClr val="AEAEAE"/>
    <a:srgbClr val="262626"/>
    <a:srgbClr val="75757A"/>
    <a:srgbClr val="D92727"/>
    <a:srgbClr val="D94D27"/>
    <a:srgbClr val="DD613F"/>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3792" autoAdjust="0"/>
  </p:normalViewPr>
  <p:slideViewPr>
    <p:cSldViewPr snapToGrid="0">
      <p:cViewPr>
        <p:scale>
          <a:sx n="80" d="100"/>
          <a:sy n="80" d="100"/>
        </p:scale>
        <p:origin x="40" y="4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2770D-93A3-4EFA-A5AC-13F3DD05FB3A}" type="datetimeFigureOut">
              <a:rPr lang="en-IN" smtClean="0"/>
              <a:t>18-02-2021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BD52F-6FF0-43DC-9BA4-8566560103F9}" type="slidenum">
              <a:rPr lang="en-IN" smtClean="0"/>
              <a:t>‹#›</a:t>
            </a:fld>
            <a:endParaRPr lang="en-IN"/>
          </a:p>
        </p:txBody>
      </p:sp>
    </p:spTree>
    <p:extLst>
      <p:ext uri="{BB962C8B-B14F-4D97-AF65-F5344CB8AC3E}">
        <p14:creationId xmlns:p14="http://schemas.microsoft.com/office/powerpoint/2010/main" val="26005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cloud-adoption-framework/manage/considerations/business-alignmen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enhanced-baseline?tabs=AzureAutomation%2CAzureSecurityCent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loud-adoption-framework/manage/considerati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organize/cloud-center-of-excellen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a:solidFill>
                  <a:schemeClr val="tx1"/>
                </a:solidFill>
                <a:effectLst/>
                <a:latin typeface="+mn-lt"/>
                <a:ea typeface="+mn-ea"/>
                <a:cs typeface="+mn-cs"/>
              </a:rPr>
              <a:t>Why we need a management baseline</a:t>
            </a:r>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A well-guided management baseline defines a set of cloud management tools and processes required to deliver your minimum commitment to operations management. It ensures a minimum set of tools and processes that should be applied to every asset in an environment.</a:t>
            </a:r>
          </a:p>
          <a:p>
            <a:endParaRPr lang="en-IN" sz="1200" kern="1200">
              <a:solidFill>
                <a:schemeClr val="tx1"/>
              </a:solidFill>
              <a:effectLst/>
              <a:latin typeface="+mn-lt"/>
              <a:ea typeface="+mn-ea"/>
              <a:cs typeface="+mn-cs"/>
            </a:endParaRPr>
          </a:p>
          <a:p>
            <a:r>
              <a:rPr lang="en-IN" sz="1200" b="1" kern="1200">
                <a:solidFill>
                  <a:schemeClr val="tx1"/>
                </a:solidFill>
                <a:effectLst/>
                <a:latin typeface="+mn-lt"/>
                <a:ea typeface="+mn-ea"/>
                <a:cs typeface="+mn-cs"/>
              </a:rPr>
              <a:t>Goals for management baseline</a:t>
            </a:r>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With management baselines, you can define the set of basic tools needed for managing operations around any Azure production environment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Focus on the minimum options and processes necessary instead of all the available options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Use the management baseline to apply resource consistency across different resources on the Azure platform </a:t>
            </a:r>
          </a:p>
          <a:p>
            <a:endParaRPr lang="en-IN"/>
          </a:p>
        </p:txBody>
      </p:sp>
      <p:sp>
        <p:nvSpPr>
          <p:cNvPr id="4" name="Slide Number Placeholder 3"/>
          <p:cNvSpPr>
            <a:spLocks noGrp="1"/>
          </p:cNvSpPr>
          <p:nvPr>
            <p:ph type="sldNum" sz="quarter" idx="10"/>
          </p:nvPr>
        </p:nvSpPr>
        <p:spPr/>
        <p:txBody>
          <a:bodyPr/>
          <a:lstStyle/>
          <a:p>
            <a:fld id="{82EBD52F-6FF0-43DC-9BA4-8566560103F9}" type="slidenum">
              <a:rPr lang="en-IN" smtClean="0"/>
              <a:t>11</a:t>
            </a:fld>
            <a:endParaRPr lang="en-IN"/>
          </a:p>
        </p:txBody>
      </p:sp>
    </p:spTree>
    <p:extLst>
      <p:ext uri="{BB962C8B-B14F-4D97-AF65-F5344CB8AC3E}">
        <p14:creationId xmlns:p14="http://schemas.microsoft.com/office/powerpoint/2010/main" val="387852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cloud management baseline consists of three basic disciplines for cloud resource management: inventory and visibility, operational compliance, and protection and recovery. These disciplines help organizations accelerate cloud management capabilities by focusing on the minimum options necessary instead of on all of the available options. Let’s drill down into each of the disciplines of a cloud management baseline.</a:t>
            </a:r>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12</a:t>
            </a:fld>
            <a:endParaRPr lang="en-IN"/>
          </a:p>
        </p:txBody>
      </p:sp>
    </p:spTree>
    <p:extLst>
      <p:ext uri="{BB962C8B-B14F-4D97-AF65-F5344CB8AC3E}">
        <p14:creationId xmlns:p14="http://schemas.microsoft.com/office/powerpoint/2010/main" val="234394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Consistent management requires an understanding about what is managed (inventory) and how those managed workloads and assets change over time (visibility). Create an inventory of assets across multiple clouds and develop deep visibility into the run state of each asset. Clear insights about inventory and visibility help empower teams to manage the environment effectively.</a:t>
            </a:r>
          </a:p>
          <a:p>
            <a:endParaRPr lang="en-IN" sz="1200" kern="1200">
              <a:solidFill>
                <a:schemeClr val="tx1"/>
              </a:solidFill>
              <a:effectLst/>
              <a:latin typeface="+mn-lt"/>
              <a:ea typeface="+mn-ea"/>
              <a:cs typeface="+mn-cs"/>
            </a:endParaRPr>
          </a:p>
          <a:p>
            <a:pPr lvl="0"/>
            <a:r>
              <a:rPr lang="en-IN" sz="1200" kern="1200">
                <a:solidFill>
                  <a:schemeClr val="tx1"/>
                </a:solidFill>
                <a:effectLst/>
                <a:latin typeface="+mn-lt"/>
                <a:ea typeface="+mn-ea"/>
                <a:cs typeface="+mn-cs"/>
              </a:rPr>
              <a:t>The first step toward inventory and visibility is to ensure that the responsible parties have access to the right data. Before you implement any cloud-native tools for visibility, ensure that each monitoring tool has been configured with proper access and scope for each operations team.</a:t>
            </a:r>
          </a:p>
          <a:p>
            <a:pPr lvl="0"/>
            <a:r>
              <a:rPr lang="en-IN" sz="1200" kern="1200">
                <a:solidFill>
                  <a:schemeClr val="tx1"/>
                </a:solidFill>
                <a:effectLst/>
                <a:latin typeface="+mn-lt"/>
                <a:ea typeface="+mn-ea"/>
                <a:cs typeface="+mn-cs"/>
              </a:rPr>
              <a:t>Before an asset or workload can be managed, it must be inventoried and classified towards stable operations.</a:t>
            </a:r>
          </a:p>
          <a:p>
            <a:pPr lvl="0"/>
            <a:r>
              <a:rPr lang="en-IN" sz="1200" kern="1200">
                <a:solidFill>
                  <a:schemeClr val="tx1"/>
                </a:solidFill>
                <a:effectLst/>
                <a:latin typeface="+mn-lt"/>
                <a:ea typeface="+mn-ea"/>
                <a:cs typeface="+mn-cs"/>
              </a:rPr>
              <a:t>Centralized logging is critical to the visibility required every day by the operations management teams. In Azure, that central location is log analytics. The centralization of logging drives reports about change management, service health, configuration, and most other aspects of IT operations.</a:t>
            </a:r>
          </a:p>
          <a:p>
            <a:pPr lvl="0"/>
            <a:r>
              <a:rPr lang="en-IN" sz="1200" kern="1200">
                <a:solidFill>
                  <a:schemeClr val="tx1"/>
                </a:solidFill>
                <a:effectLst/>
                <a:latin typeface="+mn-lt"/>
                <a:ea typeface="+mn-ea"/>
                <a:cs typeface="+mn-cs"/>
              </a:rPr>
              <a:t>Awareness and understanding of technical changes across multiple workloads is essential for reliable operations. Any cloud management solution should include a means of understanding the when, how, and why of technical change. Without those data points, remediation efforts are significantly hindered.</a:t>
            </a:r>
          </a:p>
          <a:p>
            <a:pPr lvl="0"/>
            <a:r>
              <a:rPr lang="en-IN" sz="1200" kern="1200">
                <a:solidFill>
                  <a:schemeClr val="tx1"/>
                </a:solidFill>
                <a:effectLst/>
                <a:latin typeface="+mn-lt"/>
                <a:ea typeface="+mn-ea"/>
                <a:cs typeface="+mn-cs"/>
              </a:rPr>
              <a:t>To properly maintain commitments, the cloud operations team must first understand the telemetry about the stability, performance, and operations of the workload, and the assets which support the workload.</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Microsoft Cloud Adoption Framework aligns different tools that provide inventory and visibility into the inventory's run state,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Service health</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Log analytics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change tracking and inventory service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activity log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monitor for VMs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network watcher</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DNS analytics</a:t>
            </a:r>
          </a:p>
          <a:p>
            <a:endParaRPr lang="en-US"/>
          </a:p>
        </p:txBody>
      </p:sp>
      <p:sp>
        <p:nvSpPr>
          <p:cNvPr id="4" name="Slide Number Placeholder 3"/>
          <p:cNvSpPr>
            <a:spLocks noGrp="1"/>
          </p:cNvSpPr>
          <p:nvPr>
            <p:ph type="sldNum" sz="quarter" idx="5"/>
          </p:nvPr>
        </p:nvSpPr>
        <p:spPr/>
        <p:txBody>
          <a:bodyPr/>
          <a:lstStyle/>
          <a:p>
            <a:fld id="{82EBD52F-6FF0-43DC-9BA4-8566560103F9}" type="slidenum">
              <a:rPr lang="en-IN" smtClean="0"/>
              <a:t>13</a:t>
            </a:fld>
            <a:endParaRPr lang="en-IN"/>
          </a:p>
        </p:txBody>
      </p:sp>
    </p:spTree>
    <p:extLst>
      <p:ext uri="{BB962C8B-B14F-4D97-AF65-F5344CB8AC3E}">
        <p14:creationId xmlns:p14="http://schemas.microsoft.com/office/powerpoint/2010/main" val="3730134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Improving operational compliance reduces the likelihood of an outage related to configuration drift or vulnerabilities related to systems being improperly patched. Operational compliance builds on the discipline of inventory and visibility. </a:t>
            </a:r>
          </a:p>
          <a:p>
            <a:r>
              <a:rPr lang="en-IN" dirty="0"/>
              <a:t>As the first actionable step of cloud management, this discipline focuses on regular telemetry reviews and remediation efforts (both proactive and reactive remediation). Operational compliance helps organizations establish controls and processes to ensure each state is properly configured and running in a well-governed environment.</a:t>
            </a:r>
          </a:p>
          <a:p>
            <a:pPr marL="171450" indent="-171450">
              <a:buFont typeface="Arial" panose="020B0604020202020204" pitchFamily="34" charset="0"/>
              <a:buChar char="•"/>
            </a:pPr>
            <a:r>
              <a:rPr lang="en-IN" dirty="0"/>
              <a:t>Streamline and update management solutions to schedule and control all required updates to be deployed. </a:t>
            </a:r>
          </a:p>
          <a:p>
            <a:pPr marL="171450" indent="-171450">
              <a:buFont typeface="Arial" panose="020B0604020202020204" pitchFamily="34" charset="0"/>
              <a:buChar char="•"/>
            </a:pPr>
            <a:r>
              <a:rPr lang="en-IN" dirty="0"/>
              <a:t>Ensure policy enforcement across configuration of operating systems, applications, and underlying environments.</a:t>
            </a:r>
          </a:p>
          <a:p>
            <a:pPr marL="171450" indent="-171450">
              <a:buFont typeface="Arial" panose="020B0604020202020204" pitchFamily="34" charset="0"/>
              <a:buChar char="•"/>
            </a:pPr>
            <a:r>
              <a:rPr lang="en-IN" dirty="0"/>
              <a:t>Get automated compliance for core services to enforce operational compliance in an environment.</a:t>
            </a:r>
          </a:p>
          <a:p>
            <a:pPr marL="0" indent="0">
              <a:buFont typeface="Arial" panose="020B0604020202020204" pitchFamily="34" charset="0"/>
              <a:buNone/>
            </a:pPr>
            <a:endParaRPr lang="en-IN" dirty="0"/>
          </a:p>
          <a:p>
            <a:pPr marL="0" indent="0">
              <a:buFont typeface="Arial" panose="020B0604020202020204" pitchFamily="34" charset="0"/>
              <a:buNone/>
            </a:pPr>
            <a:r>
              <a:rPr lang="en-IN" dirty="0"/>
              <a:t>Maintaining compliance with operational commitments requires analysis, automation, and human remediation, but the most effective step that a cloud management team can take toward operational compliance is to establish consistency in resource organization and tagging. When resources are consistently organized and tagged, all other operational tasks become easier.</a:t>
            </a:r>
          </a:p>
          <a:p>
            <a:pPr marL="171450" indent="-171450">
              <a:buFont typeface="Arial" panose="020B0604020202020204" pitchFamily="34" charset="0"/>
              <a:buChar char="•"/>
            </a:pPr>
            <a:r>
              <a:rPr lang="en-IN" dirty="0"/>
              <a:t>When landing zones are consistent and enforced through automated tools, it is significantly less complex to diagnose and resolve operational issues.</a:t>
            </a:r>
          </a:p>
          <a:p>
            <a:pPr marL="171450" indent="-171450">
              <a:buFont typeface="Arial" panose="020B0604020202020204" pitchFamily="34" charset="0"/>
              <a:buChar char="•"/>
            </a:pPr>
            <a:r>
              <a:rPr lang="en-IN" dirty="0"/>
              <a:t>As it builds on governance and readiness approaches, cloud management should include processes for the ongoing monitoring and evaluation of its adherence to resource consistency requirements.</a:t>
            </a:r>
          </a:p>
          <a:p>
            <a:pPr marL="171450" indent="-171450">
              <a:buFont typeface="Arial" panose="020B0604020202020204" pitchFamily="34" charset="0"/>
              <a:buChar char="•"/>
            </a:pPr>
            <a:r>
              <a:rPr lang="en-IN" dirty="0"/>
              <a:t>Any cloud management baseline should include a means of scheduling, controlling, and possibly automating necessary updates. Those updates should include patches at a minimum, but could also include performance, sizing, and other aspects of updating assets.</a:t>
            </a:r>
          </a:p>
          <a:p>
            <a:pPr marL="171450" indent="-171450">
              <a:buFont typeface="Arial" panose="020B0604020202020204" pitchFamily="34" charset="0"/>
              <a:buChar char="•"/>
            </a:pPr>
            <a:r>
              <a:rPr lang="en-IN" dirty="0"/>
              <a:t>When a workload commonly encounters issues that can't be resolved through code or architectural changes, automating remediation can help reduce the burden of cloud management and increase user satisfaction.</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Microsoft Cloud Adoption Framework aligns different tools that provide operational</a:t>
            </a:r>
            <a:r>
              <a:rPr lang="en-IN" sz="1200" kern="1200" baseline="0" dirty="0">
                <a:solidFill>
                  <a:schemeClr val="tx1"/>
                </a:solidFill>
                <a:effectLst/>
                <a:latin typeface="+mn-lt"/>
                <a:ea typeface="+mn-ea"/>
                <a:cs typeface="+mn-cs"/>
              </a:rPr>
              <a:t> compliance,</a:t>
            </a:r>
            <a:r>
              <a:rPr lang="en-IN" sz="1200" kern="1200" dirty="0">
                <a:solidFill>
                  <a:schemeClr val="tx1"/>
                </a:solidFill>
                <a:effectLst/>
                <a:latin typeface="+mn-lt"/>
                <a:ea typeface="+mn-ea"/>
                <a:cs typeface="+mn-cs"/>
              </a:rPr>
              <a:t> including: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Primitives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update management service</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policy</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blueprint</a:t>
            </a:r>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14</a:t>
            </a:fld>
            <a:endParaRPr lang="en-IN"/>
          </a:p>
        </p:txBody>
      </p:sp>
    </p:spTree>
    <p:extLst>
      <p:ext uri="{BB962C8B-B14F-4D97-AF65-F5344CB8AC3E}">
        <p14:creationId xmlns:p14="http://schemas.microsoft.com/office/powerpoint/2010/main" val="274368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After they've met the requirements for inventory, visibility, and operational compliance, cloud management teams can anticipate and prepare for a potential workload outage. The protection and recovery exercise helps organizations ensure all managed assets are protected and can be recovered using baseline management tooling.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Protect and recover business critical workloads in the cloud to anticipate and prepare for a potential workload outage.</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Define plans to back up, protect, and recover your data and VMs in Azure.</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Get short- and long-term backup without the need to deploy complex on-premises backup solutions.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Replicate VMs and workloads to the secondary location to ensure business continuity.</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When an outage occurs in your primary region, failover to the copy running in the secondary region.</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Microsoft Cloud Adoption Framework aligns different tools that provide protection and recovery, including: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Backup</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Site Recovery</a:t>
            </a:r>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15</a:t>
            </a:fld>
            <a:endParaRPr lang="en-IN"/>
          </a:p>
        </p:txBody>
      </p:sp>
    </p:spTree>
    <p:extLst>
      <p:ext uri="{BB962C8B-B14F-4D97-AF65-F5344CB8AC3E}">
        <p14:creationId xmlns:p14="http://schemas.microsoft.com/office/powerpoint/2010/main" val="157215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Phase introduction slide</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17</a:t>
            </a:fld>
            <a:endParaRPr lang="en-IN"/>
          </a:p>
        </p:txBody>
      </p:sp>
    </p:spTree>
    <p:extLst>
      <p:ext uri="{BB962C8B-B14F-4D97-AF65-F5344CB8AC3E}">
        <p14:creationId xmlns:p14="http://schemas.microsoft.com/office/powerpoint/2010/main" val="157011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Why we need business alignments and commitments</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To help support business operations, IT management delivers processes designed to minimize disruptions to those assets. When an organization moves to the cloud, management and operations shift to create an opportunity to develop tighter business alignment. Business alignment with cloud management is required to rethink commitments to operational management in partnership with the business.</a:t>
            </a: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Goals for business alignments and commitments</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Identify the critical business workloads and document the criticality and relative business value of each workload</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Better calculate business impact by establishing clear performance expectations and business interruption time/value metrics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Document, track, and report on commitments to cost and performance</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47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To ensure business models and requirements are better aligned to the cloud adoption journey, organizations need to consider a new approach across three specific terms that can help them improve business outcomes: criticality, impact, and commitments.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drill down into each term to understand how each can help organizations get the most out of their cloud adoption journey.</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19</a:t>
            </a:fld>
            <a:endParaRPr lang="en-IN"/>
          </a:p>
        </p:txBody>
      </p:sp>
    </p:spTree>
    <p:extLst>
      <p:ext uri="{BB962C8B-B14F-4D97-AF65-F5344CB8AC3E}">
        <p14:creationId xmlns:p14="http://schemas.microsoft.com/office/powerpoint/2010/main" val="188857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Identifying criticality for each business workload is the first step toward establishing mutual commitments to cloud management. Proceed further by mapping workloads to business processes and ranking their criticality to focus investments.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Understand the criticality of each workload in the IT portfolio to identify missing critical workloads.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Create a criticality scale for criticality with business and categorize them with custom criticality classifications, such as mission critical, highly critical, medium, low, and more.</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Define default criticality to apply to all workloads and ensure criticality classification doesn't block your broader cloud strategy; based on the preceding criticality-scale table, Microsoft recommends that you adopt Medium criticality as the default in order to allow your cloud strategy team to quickly identify workloads that require a higher level of criticality.</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Use pre-defined templates to record the criticality scale, define default criticality, and provide the correct value to reflect any deviations using the Operations management workbook as a template to define the criticality scale.</a:t>
            </a:r>
          </a:p>
          <a:p>
            <a:endParaRPr lang="en-US" dirty="0"/>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20</a:t>
            </a:fld>
            <a:endParaRPr lang="en-IN"/>
          </a:p>
        </p:txBody>
      </p:sp>
    </p:spTree>
    <p:extLst>
      <p:ext uri="{BB962C8B-B14F-4D97-AF65-F5344CB8AC3E}">
        <p14:creationId xmlns:p14="http://schemas.microsoft.com/office/powerpoint/2010/main" val="1794282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Assume the best and prepare for the worst. Apart from assuming all good situations, it’s always important to understand the impact of potential outages to aid in evaluating the return on investment for cloud management.</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For all standardized workloads, business impact serves as a prioritization variable when you're recovering systems during an outage.</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Calculate impact time depending on the nature of workloads, from high to low frequency of workload usage. For high-paced transactional systems such as a real-time trading platform, losses per millisecond might be significant. Less frequently used systems, such as payroll, might not be used every hour.</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Calculate the total business impact more accurately with three approaches: adjusted losses, historical losses, and complete loss calculation.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After the total impact has been calculated, that impact must be attributed across each of the workloads using the Operations management workbook as a template to define business impact.</a:t>
            </a:r>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21</a:t>
            </a:fld>
            <a:endParaRPr lang="en-IN"/>
          </a:p>
        </p:txBody>
      </p:sp>
    </p:spTree>
    <p:extLst>
      <p:ext uri="{BB962C8B-B14F-4D97-AF65-F5344CB8AC3E}">
        <p14:creationId xmlns:p14="http://schemas.microsoft.com/office/powerpoint/2010/main" val="29363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42808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Defining business commitment is an exercise in balancing priorities. For each workload in the portfolio, the cloud operations team and cloud strategy team should align on the level of management provided directly by the cloud operations team. By establishing business commitments, you can develop true partnerships by creating and documenting agreements with the business.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Define business commitment by aligning the proper level of operational management at an acceptable operating cost.</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Commitments to business stability, via technical resiliency or other SLA impacts, are a business justification decision.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Establish commitment with the business by aligning the following aspects:</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IT operations prerequisites </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Management responsibility </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Cloud tenancy</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Soft-cost factors</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Loss avoidance ROI</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Validation of management level</a:t>
            </a:r>
          </a:p>
          <a:p>
            <a:pPr marL="628650" lvl="1" indent="-171450">
              <a:buFont typeface="Arial" panose="020B0604020202020204" pitchFamily="34" charset="0"/>
              <a:buChar char="•"/>
            </a:pPr>
            <a:endParaRPr lang="en-IN" sz="1200" kern="1200" dirty="0">
              <a:solidFill>
                <a:schemeClr val="tx1"/>
              </a:solidFill>
              <a:effectLst/>
              <a:latin typeface="+mn-lt"/>
              <a:ea typeface="+mn-ea"/>
              <a:cs typeface="+mn-cs"/>
            </a:endParaRPr>
          </a:p>
          <a:p>
            <a:pPr marL="457200" lvl="1" indent="0">
              <a:buFont typeface="Arial" panose="020B0604020202020204" pitchFamily="34" charset="0"/>
              <a:buNone/>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mn-lt"/>
                <a:ea typeface="+mn-ea"/>
                <a:cs typeface="+mn-cs"/>
              </a:rPr>
              <a:t>The Microsoft Cloud Adoption Framework establishes business commitments using the operations management workbook.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EBD52F-6FF0-43DC-9BA4-8566560103F9}" type="slidenum">
              <a:rPr lang="en-IN" smtClean="0"/>
              <a:t>22</a:t>
            </a:fld>
            <a:endParaRPr lang="en-IN"/>
          </a:p>
        </p:txBody>
      </p:sp>
    </p:spTree>
    <p:extLst>
      <p:ext uri="{BB962C8B-B14F-4D97-AF65-F5344CB8AC3E}">
        <p14:creationId xmlns:p14="http://schemas.microsoft.com/office/powerpoint/2010/main" val="635972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capture decisions that result from this conversation about term alignment, an Ops Management workbook is available on our GitHub site. This workbook does not perform SLA or cost calculations. It serves only to help capture such measures and forecast return on loss-avoidance efforts.</a:t>
            </a:r>
          </a:p>
          <a:p>
            <a:endParaRPr lang="en-US" dirty="0"/>
          </a:p>
          <a:p>
            <a:r>
              <a:rPr lang="en-US" dirty="0"/>
              <a:t>Alternatively, these same workloads and associated assets could be tagged directly in Azure, if the solutions are already deployed to the cloud.</a:t>
            </a:r>
          </a:p>
          <a:p>
            <a:endParaRPr lang="en-US" dirty="0"/>
          </a:p>
          <a:p>
            <a:r>
              <a:rPr lang="en-US" dirty="0"/>
              <a:t>1: Capture stated criticality from business partners &amp; work define Time/Value impact (revenue impact in case of an outage per hour). Invest as needed through workload operations.</a:t>
            </a:r>
          </a:p>
          <a:p>
            <a:endParaRPr lang="en-US" dirty="0"/>
          </a:p>
          <a:p>
            <a:r>
              <a:rPr lang="en-US" dirty="0"/>
              <a:t>2: Ensure that your management baseline is sufficient to meet a standard commitment for all workloads, using Medium criticality as the benchmark</a:t>
            </a:r>
          </a:p>
          <a:p>
            <a:endParaRPr lang="en-US" dirty="0"/>
          </a:p>
          <a:p>
            <a:r>
              <a:rPr lang="en-US" dirty="0"/>
              <a:t>3: Before investing heavily in workload operations, validate that criticality definitions are consistent. I.E. a mission critical app with a significantly lower Time/Value impact may not really be mission critical &amp; may make it hard to justify investment. Especially when reviewing the ROI of that investment.</a:t>
            </a:r>
          </a:p>
          <a:p>
            <a:endParaRPr lang="en-US" dirty="0"/>
          </a:p>
          <a:p>
            <a:r>
              <a:rPr lang="en-US" dirty="0"/>
              <a:t>Create business alignment in cloud management Ref:  </a:t>
            </a:r>
            <a:r>
              <a:rPr lang="en-US" dirty="0">
                <a:hlinkClick r:id="rId3"/>
              </a:rPr>
              <a:t>https://docs.microsoft.com/en-us/azure/cloud-adoption-framework/manage/considerations/business-alignment</a:t>
            </a:r>
            <a:endParaRPr lang="en-US" dirty="0"/>
          </a:p>
          <a:p>
            <a:r>
              <a:rPr lang="en-US" dirty="0"/>
              <a:t>Ops Management workbook Ref:  https://raw.githubusercontent.com/microsoft/CloudAdoptionFramework/master/manage/opsmanagementworkbook.xlsx </a:t>
            </a:r>
          </a:p>
        </p:txBody>
      </p:sp>
      <p:sp>
        <p:nvSpPr>
          <p:cNvPr id="4" name="Slide Number Placeholder 3"/>
          <p:cNvSpPr>
            <a:spLocks noGrp="1"/>
          </p:cNvSpPr>
          <p:nvPr>
            <p:ph type="sldNum" sz="quarter" idx="5"/>
          </p:nvPr>
        </p:nvSpPr>
        <p:spPr/>
        <p:txBody>
          <a:bodyPr/>
          <a:lstStyle/>
          <a:p>
            <a:fld id="{82EBD52F-6FF0-43DC-9BA4-8566560103F9}" type="slidenum">
              <a:rPr lang="en-IN" smtClean="0"/>
              <a:t>23</a:t>
            </a:fld>
            <a:endParaRPr lang="en-IN"/>
          </a:p>
        </p:txBody>
      </p:sp>
    </p:spTree>
    <p:extLst>
      <p:ext uri="{BB962C8B-B14F-4D97-AF65-F5344CB8AC3E}">
        <p14:creationId xmlns:p14="http://schemas.microsoft.com/office/powerpoint/2010/main" val="240578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three cloud management disciplines describe a management baseline. The preceding articles in this guide outline a minimum viable product (MVP) for cloud management services, which is referred to as a management baseline.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purpose of a management baseline is to create a consistent offering that provides a minimum level of business commitment for </a:t>
            </a:r>
            <a:r>
              <a:rPr lang="en-US" sz="1200" b="0"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supported workloads. With this baseline of common, repeatable management offerings, the team can deliver highly optimized operational management with minimal deviation.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you might need a greater commitment to the business beyond the standard offering.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Workload operations: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Largest per-workload operations investment.</a:t>
            </a:r>
          </a:p>
          <a:p>
            <a:pPr lvl="1"/>
            <a:r>
              <a:rPr lang="en-US" sz="1200" b="0" i="0" kern="1200" dirty="0">
                <a:solidFill>
                  <a:schemeClr val="tx1"/>
                </a:solidFill>
                <a:effectLst/>
                <a:latin typeface="+mn-lt"/>
                <a:ea typeface="+mn-ea"/>
                <a:cs typeface="+mn-cs"/>
              </a:rPr>
              <a:t>Highest degree of resiliency.</a:t>
            </a:r>
          </a:p>
          <a:p>
            <a:pPr lvl="1"/>
            <a:r>
              <a:rPr lang="en-US" sz="1200" b="0" i="0" kern="1200" dirty="0">
                <a:solidFill>
                  <a:schemeClr val="tx1"/>
                </a:solidFill>
                <a:effectLst/>
                <a:latin typeface="+mn-lt"/>
                <a:ea typeface="+mn-ea"/>
                <a:cs typeface="+mn-cs"/>
              </a:rPr>
              <a:t>Suggested for the approximately 20% of workloads that drive business value.</a:t>
            </a:r>
          </a:p>
          <a:p>
            <a:pPr lvl="1"/>
            <a:r>
              <a:rPr lang="en-US" sz="1200" b="0" i="0" kern="1200" dirty="0">
                <a:solidFill>
                  <a:schemeClr val="tx1"/>
                </a:solidFill>
                <a:effectLst/>
                <a:latin typeface="+mn-lt"/>
                <a:ea typeface="+mn-ea"/>
                <a:cs typeface="+mn-cs"/>
              </a:rPr>
              <a:t>Typically reserved for high-criticality or mission-critical workloads.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Platform operations: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Operations investment is spread across many workloads.</a:t>
            </a:r>
          </a:p>
          <a:p>
            <a:pPr lvl="1"/>
            <a:r>
              <a:rPr lang="en-US" sz="1200" b="0" i="0" kern="1200" dirty="0">
                <a:solidFill>
                  <a:schemeClr val="tx1"/>
                </a:solidFill>
                <a:effectLst/>
                <a:latin typeface="+mn-lt"/>
                <a:ea typeface="+mn-ea"/>
                <a:cs typeface="+mn-cs"/>
              </a:rPr>
              <a:t>Resiliency improvements affect all workloads that use the defined platform.</a:t>
            </a:r>
          </a:p>
          <a:p>
            <a:pPr lvl="1"/>
            <a:r>
              <a:rPr lang="en-US" sz="1200" b="0" i="0" kern="1200" dirty="0">
                <a:solidFill>
                  <a:schemeClr val="tx1"/>
                </a:solidFill>
                <a:effectLst/>
                <a:latin typeface="+mn-lt"/>
                <a:ea typeface="+mn-ea"/>
                <a:cs typeface="+mn-cs"/>
              </a:rPr>
              <a:t>Suggested for the approximately 20% of platforms that have highest criticality.</a:t>
            </a:r>
          </a:p>
          <a:p>
            <a:pPr lvl="1"/>
            <a:r>
              <a:rPr lang="en-US" sz="1200" b="0" i="0" kern="1200" dirty="0">
                <a:solidFill>
                  <a:schemeClr val="tx1"/>
                </a:solidFill>
                <a:effectLst/>
                <a:latin typeface="+mn-lt"/>
                <a:ea typeface="+mn-ea"/>
                <a:cs typeface="+mn-cs"/>
              </a:rPr>
              <a:t>Typically reserved for medium-criticality to high-criticality workloads.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Enhanced management baseline:</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Lowest relative operations investment.</a:t>
            </a:r>
          </a:p>
          <a:p>
            <a:pPr lvl="1"/>
            <a:r>
              <a:rPr lang="en-US" sz="1200" b="0" i="0" kern="1200" dirty="0">
                <a:solidFill>
                  <a:schemeClr val="tx1"/>
                </a:solidFill>
                <a:effectLst/>
                <a:latin typeface="+mn-lt"/>
                <a:ea typeface="+mn-ea"/>
                <a:cs typeface="+mn-cs"/>
              </a:rPr>
              <a:t>Slightly improved business commitments using additional cloud-native operations tools and processes.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Enhanced management baseline in Azure Ref:  </a:t>
            </a:r>
            <a:r>
              <a:rPr lang="en-US" dirty="0">
                <a:hlinkClick r:id="rId3"/>
              </a:rPr>
              <a:t>https://docs.microsoft.com/en-us/azure/cloud-adoption-framework/manage/azure-management-guide/enhanced-baseline?tabs=AzureAutomation%2CAzureSecurityCenter</a:t>
            </a:r>
            <a:endParaRPr lang="en-US" dirty="0"/>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25</a:t>
            </a:fld>
            <a:endParaRPr lang="en-IN"/>
          </a:p>
        </p:txBody>
      </p:sp>
    </p:spTree>
    <p:extLst>
      <p:ext uri="{BB962C8B-B14F-4D97-AF65-F5344CB8AC3E}">
        <p14:creationId xmlns:p14="http://schemas.microsoft.com/office/powerpoint/2010/main" val="176030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Phase introduction slide</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27</a:t>
            </a:fld>
            <a:endParaRPr lang="en-IN"/>
          </a:p>
        </p:txBody>
      </p:sp>
    </p:spTree>
    <p:extLst>
      <p:ext uri="{BB962C8B-B14F-4D97-AF65-F5344CB8AC3E}">
        <p14:creationId xmlns:p14="http://schemas.microsoft.com/office/powerpoint/2010/main" val="3892860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Why we need to enhance the management baseline</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management baseline outlines a minimum viable product (MVP) for cloud management services, and adds common improvements to the baseline that can further help organizations go beyond the management baseline and enhanced business commitments. </a:t>
            </a:r>
          </a:p>
          <a:p>
            <a:r>
              <a:rPr lang="en-IN" sz="1200" b="1" kern="1200" dirty="0">
                <a:solidFill>
                  <a:schemeClr val="tx1"/>
                </a:solidFill>
                <a:effectLst/>
                <a:latin typeface="+mn-lt"/>
                <a:ea typeface="+mn-ea"/>
                <a:cs typeface="+mn-cs"/>
              </a:rPr>
              <a:t>Goals for management baseline</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To reduce the number of workloads that require such investments, an enhanced management baseline can provide enough of an improvement to the business commitment </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Improve uptime and decrease recovery times with cloud-native tools and processes to better achieve greater</a:t>
            </a:r>
            <a:r>
              <a:rPr lang="en-IN" sz="1200" kern="1200" baseline="0" dirty="0">
                <a:solidFill>
                  <a:schemeClr val="tx1"/>
                </a:solidFill>
                <a:effectLst/>
                <a:latin typeface="+mn-lt"/>
                <a:ea typeface="+mn-ea"/>
                <a:cs typeface="+mn-cs"/>
              </a:rPr>
              <a:t> business commitments</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879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your business needs additional levels of commitment from the standard level of management baseline, you can define the next level of commitment with enhanced management baseline. This is made in acceptance with the business and costs associated with the enhanced baseline-managed offering. Although these enhancements aren't cost effective for every workload, there should be common processes, tools, and solutions for any workload that can justify the cost of the extra management support.</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29</a:t>
            </a:fld>
            <a:endParaRPr lang="en-IN"/>
          </a:p>
        </p:txBody>
      </p:sp>
    </p:spTree>
    <p:extLst>
      <p:ext uri="{BB962C8B-B14F-4D97-AF65-F5344CB8AC3E}">
        <p14:creationId xmlns:p14="http://schemas.microsoft.com/office/powerpoint/2010/main" val="314294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Before enhancing the management baseline, it’s always recommended to first evaluate common additions that can be added to go beyond the management baseline and meet business needs.</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Use enhanced management baseline cloud-native operations tools and processes across inventory and visibility, operation compliance, and recovery and protection to extend the business commitment.</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 number of mission-critical workloads might require enhancements to the management baseline for better commitment.</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Enhanced baseline can be enabled to perform advanced management operations and processes such as:</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Service change tracking, which gives greater visibility into changes to Azure services and might help detect negative effects sooner or remediate faster.</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ITSM integration to automated ITSM connection.</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Operations automation, which automates operational compliance for faster, more accurate response to change.</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Automation of operations across multiple clouds.</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Guest automation with code-based configuration of guest operating systems to reduce errors and configuration drift.</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Breach notification to extend protection to include security-breach recovery triggers.</a:t>
            </a:r>
          </a:p>
          <a:p>
            <a:pPr marL="0" lvl="0" indent="0">
              <a:buFont typeface="Arial" panose="020B0604020202020204" pitchFamily="34" charset="0"/>
              <a:buNone/>
            </a:pPr>
            <a:endParaRPr lang="en-US" dirty="0"/>
          </a:p>
          <a:p>
            <a:r>
              <a:rPr lang="en-IN" sz="1200" kern="1200" dirty="0">
                <a:solidFill>
                  <a:schemeClr val="tx1"/>
                </a:solidFill>
                <a:effectLst/>
                <a:latin typeface="+mn-lt"/>
                <a:ea typeface="+mn-ea"/>
                <a:cs typeface="+mn-cs"/>
              </a:rPr>
              <a:t>The Microsoft Cloud Adoption Framework aligns different tools to allow organizations to enhance the management baseline, including: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Resource Graph</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IT Service Management Connector</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Automation Hybrid Runbook Worker</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Desired State Configuration (DSC)</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Security </a:t>
            </a:r>
            <a:r>
              <a:rPr lang="en-IN" sz="1200" kern="1200" dirty="0" err="1">
                <a:solidFill>
                  <a:schemeClr val="tx1"/>
                </a:solidFill>
                <a:effectLst/>
                <a:latin typeface="+mn-lt"/>
                <a:ea typeface="+mn-ea"/>
                <a:cs typeface="+mn-cs"/>
              </a:rPr>
              <a:t>Center</a:t>
            </a:r>
            <a:endParaRPr lang="en-IN" sz="1200" kern="1200" dirty="0">
              <a:solidFill>
                <a:schemeClr val="tx1"/>
              </a:solidFill>
              <a:effectLst/>
              <a:latin typeface="+mn-lt"/>
              <a:ea typeface="+mn-ea"/>
              <a:cs typeface="+mn-cs"/>
            </a:endParaRP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30</a:t>
            </a:fld>
            <a:endParaRPr lang="en-IN"/>
          </a:p>
        </p:txBody>
      </p:sp>
    </p:spTree>
    <p:extLst>
      <p:ext uri="{BB962C8B-B14F-4D97-AF65-F5344CB8AC3E}">
        <p14:creationId xmlns:p14="http://schemas.microsoft.com/office/powerpoint/2010/main" val="2866249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spc="0" dirty="0">
                <a:solidFill>
                  <a:schemeClr val="tx2"/>
                </a:solidFill>
                <a:latin typeface="+mn-lt"/>
              </a:rPr>
              <a:t>Learn more about the Microsoft Cloud Adoption Framework and cloud management.</a:t>
            </a:r>
          </a:p>
          <a:p>
            <a:endParaRPr lang="en-IN"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2/18/2021 12:52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738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Phase introduction slide</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34</a:t>
            </a:fld>
            <a:endParaRPr lang="en-IN"/>
          </a:p>
        </p:txBody>
      </p:sp>
    </p:spTree>
    <p:extLst>
      <p:ext uri="{BB962C8B-B14F-4D97-AF65-F5344CB8AC3E}">
        <p14:creationId xmlns:p14="http://schemas.microsoft.com/office/powerpoint/2010/main" val="3385302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Why you need advanced operations and design principles </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Aspects of workload and platform operations might require changes to design and architecture principles. Management specialization is required to improve the design of common systems (platforms) or specific workloads to effectively minimize interruptions.</a:t>
            </a: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Goals for management baseline</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Improve the resiliency and design of business workloads that can help in minimizing business interruptions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Detect trends and provide automated remediation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Create repeatable solutions to minimize maintenance overhead by aligning the cloud platform team and cloud automation team</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Use advanced monitoring tools to discover incremental improvements to address in the next pass of system design, automation, and scale.</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6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Cloud Adoption Framework is the One Microsoft approach to cloud adoption in Azure. The One Microsoft approach consolidates and shares best practices from Microsoft employees, partners, and customers. </a:t>
            </a:r>
            <a:r>
              <a:rPr kumimoji="0" lang="en-US" sz="1200" b="0" i="0" u="none" strike="noStrike" kern="1200" cap="none" spc="0" normalizeH="0" baseline="0" noProof="0" dirty="0">
                <a:ln>
                  <a:noFill/>
                </a:ln>
                <a:solidFill>
                  <a:schemeClr val="tx1"/>
                </a:solidFill>
                <a:effectLst/>
                <a:uLnTx/>
                <a:uFillTx/>
                <a:latin typeface="+mn-lt"/>
                <a:ea typeface="+mn-ea"/>
                <a:cs typeface="+mn-cs"/>
              </a:rPr>
              <a:t>The Microsoft Cloud Adoption Framework provides a set of tools, guidance, and narratives to help organizations align business, people, and technology strategy to drive desired business goals and outcomes with actionable, efficient, and comprehensive guidance to deliver fast and stable results.</a:t>
            </a:r>
            <a:endParaRPr kumimoji="0" lang="en-US"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82EBD52F-6FF0-43DC-9BA4-8566560103F9}" type="slidenum">
              <a:rPr lang="en-IN" smtClean="0"/>
              <a:t>3</a:t>
            </a:fld>
            <a:endParaRPr lang="en-IN"/>
          </a:p>
        </p:txBody>
      </p:sp>
    </p:spTree>
    <p:extLst>
      <p:ext uri="{BB962C8B-B14F-4D97-AF65-F5344CB8AC3E}">
        <p14:creationId xmlns:p14="http://schemas.microsoft.com/office/powerpoint/2010/main" val="2961986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Advanced operations and design principles extend to areas of specialization, including platform specialization and workload specialization. Workload specialization is usually reserved for high criticality or mission-critical workloads. On the other hand, platform specialization is usually reserved for medium to high criticality workloads.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into each area of specialization.</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36</a:t>
            </a:fld>
            <a:endParaRPr lang="en-IN"/>
          </a:p>
        </p:txBody>
      </p:sp>
    </p:spTree>
    <p:extLst>
      <p:ext uri="{BB962C8B-B14F-4D97-AF65-F5344CB8AC3E}">
        <p14:creationId xmlns:p14="http://schemas.microsoft.com/office/powerpoint/2010/main" val="2719094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Much like the enhanced management baseline, platform specialization is an extension beyond the standard management baseline. </a:t>
            </a:r>
            <a:r>
              <a:rPr lang="en-US" sz="1200" kern="1200" dirty="0">
                <a:solidFill>
                  <a:schemeClr val="tx1"/>
                </a:solidFill>
                <a:effectLst/>
                <a:latin typeface="+mn-lt"/>
                <a:ea typeface="+mn-ea"/>
                <a:cs typeface="+mn-cs"/>
              </a:rPr>
              <a:t>Investing in ongoing operations of a specific workload is generally reserved for mission-critical workloads</a:t>
            </a:r>
            <a:r>
              <a:rPr lang="en-IN" sz="1200" kern="1200" dirty="0">
                <a:solidFill>
                  <a:schemeClr val="tx1"/>
                </a:solidFill>
                <a:effectLst/>
                <a:latin typeface="+mn-lt"/>
                <a:ea typeface="+mn-ea"/>
                <a:cs typeface="+mn-cs"/>
              </a:rPr>
              <a:t>. </a:t>
            </a:r>
          </a:p>
          <a:p>
            <a:pPr marL="0" lvl="0" indent="0">
              <a:buFont typeface="Arial" panose="020B0604020202020204" pitchFamily="34" charset="0"/>
              <a:buNone/>
            </a:pPr>
            <a:r>
              <a:rPr lang="en-IN" sz="1200" kern="1200" dirty="0">
                <a:solidFill>
                  <a:schemeClr val="tx1"/>
                </a:solidFill>
                <a:effectLst/>
                <a:latin typeface="+mn-lt"/>
                <a:ea typeface="+mn-ea"/>
                <a:cs typeface="+mn-cs"/>
              </a:rPr>
              <a:t>Platform specialization consists of a disciplined execution of the following processes in an iterative approach:</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Improve the design of common systems (platforms) or specific workloads by considering best practices for architecture frameworks with Azure Architecture Frameworks </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Minimize business interruptions with Azure Architecture Framework by improving systems designs with scalability, availability, resiliency, security, and management</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Automate remediation and reduce the impact of interruptions; when resolution of technical debt isn't the desired approach, automated remediation is commonly the next step</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Scale changes across the environment through the service </a:t>
            </a:r>
            <a:r>
              <a:rPr lang="en-IN" sz="1200" kern="1200" dirty="0" err="1">
                <a:solidFill>
                  <a:schemeClr val="tx1"/>
                </a:solidFill>
                <a:effectLst/>
                <a:latin typeface="+mn-lt"/>
                <a:ea typeface="+mn-ea"/>
                <a:cs typeface="+mn-cs"/>
              </a:rPr>
              <a:t>catalog</a:t>
            </a:r>
            <a:r>
              <a:rPr lang="en-IN" sz="1200" kern="1200" dirty="0">
                <a:solidFill>
                  <a:schemeClr val="tx1"/>
                </a:solidFill>
                <a:effectLst/>
                <a:latin typeface="+mn-lt"/>
                <a:ea typeface="+mn-ea"/>
                <a:cs typeface="+mn-cs"/>
              </a:rPr>
              <a:t>, where these </a:t>
            </a:r>
            <a:r>
              <a:rPr lang="en-IN" sz="1200" kern="1200" dirty="0" err="1">
                <a:solidFill>
                  <a:schemeClr val="tx1"/>
                </a:solidFill>
                <a:effectLst/>
                <a:latin typeface="+mn-lt"/>
                <a:ea typeface="+mn-ea"/>
                <a:cs typeface="+mn-cs"/>
              </a:rPr>
              <a:t>catalogs</a:t>
            </a:r>
            <a:r>
              <a:rPr lang="en-IN" sz="1200" kern="1200" dirty="0">
                <a:solidFill>
                  <a:schemeClr val="tx1"/>
                </a:solidFill>
                <a:effectLst/>
                <a:latin typeface="+mn-lt"/>
                <a:ea typeface="+mn-ea"/>
                <a:cs typeface="+mn-cs"/>
              </a:rPr>
              <a:t> can help maximize adoption and minimize maintenance overhead of any optimized platform</a:t>
            </a:r>
          </a:p>
          <a:p>
            <a:pPr marL="628650" lvl="1" indent="-171450">
              <a:buFont typeface="Arial" panose="020B0604020202020204" pitchFamily="34" charset="0"/>
              <a:buChar char="•"/>
            </a:pPr>
            <a:r>
              <a:rPr lang="en-IN" sz="1200" kern="1200" dirty="0">
                <a:solidFill>
                  <a:schemeClr val="tx1"/>
                </a:solidFill>
                <a:effectLst/>
                <a:latin typeface="+mn-lt"/>
                <a:ea typeface="+mn-ea"/>
                <a:cs typeface="+mn-cs"/>
              </a:rPr>
              <a:t>Discover incremental improvements to address in the next pass of system design, automation, and scale</a:t>
            </a:r>
          </a:p>
          <a:p>
            <a:pPr marL="0" indent="0">
              <a:buFont typeface="Arial" panose="020B0604020202020204" pitchFamily="34" charset="0"/>
              <a:buNone/>
            </a:pPr>
            <a:endParaRPr lang="en-IN" sz="1200" kern="1200" dirty="0">
              <a:solidFill>
                <a:schemeClr val="tx1"/>
              </a:solidFill>
              <a:effectLst/>
              <a:latin typeface="+mn-lt"/>
              <a:ea typeface="+mn-ea"/>
              <a:cs typeface="+mn-cs"/>
            </a:endParaRPr>
          </a:p>
          <a:p>
            <a:pPr marL="0" indent="0">
              <a:buFont typeface="Arial" panose="020B0604020202020204" pitchFamily="34" charset="0"/>
              <a:buNone/>
            </a:pPr>
            <a:r>
              <a:rPr lang="en-IN" sz="1200" kern="1200" dirty="0">
                <a:solidFill>
                  <a:schemeClr val="tx1"/>
                </a:solidFill>
                <a:effectLst/>
                <a:latin typeface="+mn-lt"/>
                <a:ea typeface="+mn-ea"/>
                <a:cs typeface="+mn-cs"/>
              </a:rPr>
              <a:t>The Microsoft Cloud Adoption Framework aligns different tools to enable platform specialization, including: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Managed Applications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Monitor for containers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SQL analytics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SQL Server health check</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Architecture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37</a:t>
            </a:fld>
            <a:endParaRPr lang="en-IN"/>
          </a:p>
        </p:txBody>
      </p:sp>
    </p:spTree>
    <p:extLst>
      <p:ext uri="{BB962C8B-B14F-4D97-AF65-F5344CB8AC3E}">
        <p14:creationId xmlns:p14="http://schemas.microsoft.com/office/powerpoint/2010/main" val="1704569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Workload specialization is similar in execution to platform specialization. But unlike common platforms, the specialization required by individual workloads often doesn't scale. When workload specialization is required, operational management commonly evolves beyond a central IT perspective. Invest in ongoing operations of a shared platform to distribute the investment across multiple workloads.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Workload specialization often triggers a cultural change in traditional IT build processes that focus on delivering a management baseline, enhanced baselines, and platform operations.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Apply best practices for improving the resiliency and design of a specific system with Azure Architecture Frameworks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Get the flexibility of advanced monitoring of options for monitoring performance, availability, usage, and dependencies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Operational tasks shift to an application-development or business-unit organization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Application insights—to get deep insights on the specific workload around performance, availability, usage, and dependencies—are required to provide clear workload operations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Microsoft Cloud Adoption Framework aligns different tools to enable workload specialization, including</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Monitor logs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Application Insights</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dirty="0">
                <a:solidFill>
                  <a:schemeClr val="tx1"/>
                </a:solidFill>
                <a:effectLst/>
                <a:latin typeface="+mn-lt"/>
                <a:ea typeface="+mn-ea"/>
                <a:cs typeface="+mn-cs"/>
              </a:rPr>
              <a:t>Azure Architecture Framework</a:t>
            </a:r>
          </a:p>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38</a:t>
            </a:fld>
            <a:endParaRPr lang="en-IN"/>
          </a:p>
        </p:txBody>
      </p:sp>
    </p:spTree>
    <p:extLst>
      <p:ext uri="{BB962C8B-B14F-4D97-AF65-F5344CB8AC3E}">
        <p14:creationId xmlns:p14="http://schemas.microsoft.com/office/powerpoint/2010/main" val="3840604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To close we’re calling back to a slide you saw earlier in the deck which discusses four was to improve your management maturity.</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Establish a management baseline:</a:t>
            </a:r>
            <a:r>
              <a:rPr lang="en-IN" sz="1200" kern="1200" dirty="0">
                <a:solidFill>
                  <a:schemeClr val="tx1"/>
                </a:solidFill>
                <a:effectLst/>
                <a:latin typeface="+mn-lt"/>
                <a:ea typeface="+mn-ea"/>
                <a:cs typeface="+mn-cs"/>
              </a:rPr>
              <a:t> Define the criticality classifications, cloud management tools, and processes required to deliver your minimum commitment to operations management.</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Define business commitments:</a:t>
            </a:r>
            <a:r>
              <a:rPr lang="en-IN" sz="1200" kern="1200" dirty="0">
                <a:solidFill>
                  <a:schemeClr val="tx1"/>
                </a:solidFill>
                <a:effectLst/>
                <a:latin typeface="+mn-lt"/>
                <a:ea typeface="+mn-ea"/>
                <a:cs typeface="+mn-cs"/>
              </a:rPr>
              <a:t> Document supported workloads to establish operational commitments with the business and agree on cloud management investments for each workload.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Expand the management baseline:</a:t>
            </a:r>
            <a:r>
              <a:rPr lang="en-IN" sz="1200" kern="1200" dirty="0">
                <a:solidFill>
                  <a:schemeClr val="tx1"/>
                </a:solidFill>
                <a:effectLst/>
                <a:latin typeface="+mn-lt"/>
                <a:ea typeface="+mn-ea"/>
                <a:cs typeface="+mn-cs"/>
              </a:rPr>
              <a:t> Based on business commitments and operations decisions, make use of the included best practices to implement the required cloud management tooling.</a:t>
            </a:r>
          </a:p>
          <a:p>
            <a:pPr marL="171450" indent="-171450">
              <a:buFont typeface="Arial" panose="020B0604020202020204" pitchFamily="34" charset="0"/>
              <a:buChar char="•"/>
            </a:pPr>
            <a:r>
              <a:rPr lang="en-IN" sz="1200" b="1" kern="1200" dirty="0">
                <a:solidFill>
                  <a:schemeClr val="tx1"/>
                </a:solidFill>
                <a:effectLst/>
                <a:latin typeface="+mn-lt"/>
                <a:ea typeface="+mn-ea"/>
                <a:cs typeface="+mn-cs"/>
              </a:rPr>
              <a:t>Ensure advanced operations and design principles:</a:t>
            </a:r>
            <a:r>
              <a:rPr lang="en-IN" sz="1200" kern="1200" dirty="0">
                <a:solidFill>
                  <a:schemeClr val="tx1"/>
                </a:solidFill>
                <a:effectLst/>
                <a:latin typeface="+mn-lt"/>
                <a:ea typeface="+mn-ea"/>
                <a:cs typeface="+mn-cs"/>
              </a:rPr>
              <a:t> Platforms or workloads that require a higher level of business commitment might require a deeper architecture review to deliver on resiliency and reliability commitments.</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75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a:solidFill>
                  <a:schemeClr val="tx1"/>
                </a:solidFill>
                <a:effectLst/>
                <a:latin typeface="+mn-lt"/>
                <a:ea typeface="+mn-ea"/>
                <a:cs typeface="+mn-cs"/>
              </a:rPr>
              <a:t>This framework consists of multiple phases, including:</a:t>
            </a:r>
          </a:p>
          <a:p>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Strategy: </a:t>
            </a:r>
            <a:r>
              <a:rPr lang="en-IN" sz="1200" kern="120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Plan:</a:t>
            </a:r>
            <a:r>
              <a:rPr lang="en-IN" sz="1200" kern="120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Ready:</a:t>
            </a:r>
            <a:r>
              <a:rPr lang="en-IN" sz="1200" kern="120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Migrate:</a:t>
            </a:r>
            <a:r>
              <a:rPr lang="en-IN" sz="1200" kern="120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Innovate:</a:t>
            </a:r>
            <a:r>
              <a:rPr lang="en-IN" sz="1200" kern="120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Govern:</a:t>
            </a:r>
            <a:r>
              <a:rPr lang="en-IN" sz="1200" kern="120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Manage:</a:t>
            </a:r>
            <a:r>
              <a:rPr lang="en-IN" sz="1200" kern="1200">
                <a:solidFill>
                  <a:schemeClr val="tx1"/>
                </a:solidFill>
                <a:effectLst/>
                <a:latin typeface="+mn-lt"/>
                <a:ea typeface="+mn-ea"/>
                <a:cs typeface="+mn-cs"/>
              </a:rPr>
              <a:t> Conduct operations management for cloud and hybrid solutions.</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Let’s dive into the details of how the Manage phase of the Microsoft Cloud Adoption Framework can help organizations streamline their cloud management and operations.</a:t>
            </a:r>
          </a:p>
          <a:p>
            <a:endParaRPr lang="en-IN"/>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the cloud, IT management grew from a simple acquisition function. Acquisition of technical equipment to support business processes required technical expertise and deep experience with a specific group of equipment vendors. IT management consolidated the selection, acquisition, and configuration of IT assets. Generally, the acquired assets included storage, computing power, networking, and other similar assets that are required to power the desired business function. As the primary subject matter experts on the equipment, IT was also tasked with operating the equipment to ensure maximum performance and minimal business disruptions.</a:t>
            </a:r>
          </a:p>
          <a:p>
            <a:endParaRPr lang="en-US"/>
          </a:p>
          <a:p>
            <a:r>
              <a:rPr lang="en-US"/>
              <a:t>When the business builds out new technology solutions, it has a clear need that can justify the significant expenses associated with acquiring assets, or even building out full datacenters. When it builds solutions, the business sees the acquisition costs as an investment in the future. After the business need is met, the perception of the same costs shifts. Costs that are associated with existing solutions are seen as operational drag that's created by past needs. That perception is why many businesses view IT as a cost center. It's also why many IT organizations experience regular cost-control exercises or reductions in IT staff.</a:t>
            </a:r>
          </a:p>
          <a:p>
            <a:endParaRPr lang="en-US"/>
          </a:p>
          <a:p>
            <a:r>
              <a:rPr lang="en-US"/>
              <a:t>Overview Ref:  </a:t>
            </a:r>
            <a:r>
              <a:rPr lang="en-US">
                <a:hlinkClick r:id="rId3"/>
              </a:rPr>
              <a:t>https://docs.microsoft.com/en-us/azure/cloud-adoption-framework/manage/considerations/</a:t>
            </a:r>
            <a:endParaRPr lang="en-US"/>
          </a:p>
          <a:p>
            <a:r>
              <a:rPr lang="en-US"/>
              <a:t>Cloud Center of Excellence Ref:  </a:t>
            </a:r>
            <a:r>
              <a:rPr lang="en-US">
                <a:hlinkClick r:id="rId4"/>
              </a:rPr>
              <a:t>https://docs.microsoft.com/en-us/azure/cloud-adoption-framework/organize/cloud-center-of-excellence</a:t>
            </a:r>
            <a:endParaRPr lang="en-US"/>
          </a:p>
        </p:txBody>
      </p:sp>
      <p:sp>
        <p:nvSpPr>
          <p:cNvPr id="4" name="Slide Number Placeholder 3"/>
          <p:cNvSpPr>
            <a:spLocks noGrp="1"/>
          </p:cNvSpPr>
          <p:nvPr>
            <p:ph type="sldNum" sz="quarter" idx="5"/>
          </p:nvPr>
        </p:nvSpPr>
        <p:spPr/>
        <p:txBody>
          <a:bodyPr/>
          <a:lstStyle/>
          <a:p>
            <a:fld id="{82EBD52F-6FF0-43DC-9BA4-8566560103F9}" type="slidenum">
              <a:rPr lang="en-IN" smtClean="0"/>
              <a:t>5</a:t>
            </a:fld>
            <a:endParaRPr lang="en-IN"/>
          </a:p>
        </p:txBody>
      </p:sp>
    </p:spTree>
    <p:extLst>
      <p:ext uri="{BB962C8B-B14F-4D97-AF65-F5344CB8AC3E}">
        <p14:creationId xmlns:p14="http://schemas.microsoft.com/office/powerpoint/2010/main" val="209847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Without a plan for reliable, well-managed cloud solution operations, cloud adoption efforts will yield little value. The Microsoft Cloud Adoption Framework helps organizations expand their IT management and operations to ensure cloud-based solutions can be operated with secure, cost-effective processes using modern, cloud-first tools. Let’s look into the different aspects we need to consider for simplified and optimal cloud management and operations.</a:t>
            </a:r>
            <a:endParaRPr lang="en-IN"/>
          </a:p>
        </p:txBody>
      </p:sp>
      <p:sp>
        <p:nvSpPr>
          <p:cNvPr id="4" name="Slide Number Placeholder 3"/>
          <p:cNvSpPr>
            <a:spLocks noGrp="1"/>
          </p:cNvSpPr>
          <p:nvPr>
            <p:ph type="sldNum" sz="quarter" idx="10"/>
          </p:nvPr>
        </p:nvSpPr>
        <p:spPr/>
        <p:txBody>
          <a:bodyPr/>
          <a:lstStyle/>
          <a:p>
            <a:fld id="{82EBD52F-6FF0-43DC-9BA4-8566560103F9}" type="slidenum">
              <a:rPr lang="en-IN" smtClean="0"/>
              <a:t>6</a:t>
            </a:fld>
            <a:endParaRPr lang="en-IN"/>
          </a:p>
        </p:txBody>
      </p:sp>
    </p:spTree>
    <p:extLst>
      <p:ext uri="{BB962C8B-B14F-4D97-AF65-F5344CB8AC3E}">
        <p14:creationId xmlns:p14="http://schemas.microsoft.com/office/powerpoint/2010/main" val="2065717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With the Microsoft Cloud Adoption Framework, Microsoft recommends different exercises to help organizations develop business and technical approaches for providing cloud management that powers ongoing operations. </a:t>
            </a:r>
          </a:p>
          <a:p>
            <a:r>
              <a:rPr lang="en-IN" sz="1200" kern="1200" dirty="0">
                <a:solidFill>
                  <a:schemeClr val="tx1"/>
                </a:solidFill>
                <a:effectLst/>
                <a:latin typeface="+mn-lt"/>
                <a:ea typeface="+mn-ea"/>
                <a:cs typeface="+mn-cs"/>
              </a:rPr>
              <a:t>To prepare you for this phase of the cloud adoption lifecycle, the framework suggests the following exercises:</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Establish a management baseline:</a:t>
            </a:r>
            <a:r>
              <a:rPr lang="en-IN" sz="1200" kern="1200" dirty="0">
                <a:solidFill>
                  <a:schemeClr val="tx1"/>
                </a:solidFill>
                <a:effectLst/>
                <a:latin typeface="+mn-lt"/>
                <a:ea typeface="+mn-ea"/>
                <a:cs typeface="+mn-cs"/>
              </a:rPr>
              <a:t> Define the criticality classifications, cloud management tools, and processes required to deliver your minimum commitment to operations management.</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Define business commitments:</a:t>
            </a:r>
            <a:r>
              <a:rPr lang="en-IN" sz="1200" kern="1200" dirty="0">
                <a:solidFill>
                  <a:schemeClr val="tx1"/>
                </a:solidFill>
                <a:effectLst/>
                <a:latin typeface="+mn-lt"/>
                <a:ea typeface="+mn-ea"/>
                <a:cs typeface="+mn-cs"/>
              </a:rPr>
              <a:t> Document supported workloads to establish operational commitments with the business and agree on cloud management investments for each workload.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Expand the management baseline:</a:t>
            </a:r>
            <a:r>
              <a:rPr lang="en-IN" sz="1200" kern="1200" dirty="0">
                <a:solidFill>
                  <a:schemeClr val="tx1"/>
                </a:solidFill>
                <a:effectLst/>
                <a:latin typeface="+mn-lt"/>
                <a:ea typeface="+mn-ea"/>
                <a:cs typeface="+mn-cs"/>
              </a:rPr>
              <a:t> Based on business commitments and operations decisions, make use of the included best practices to implement the required cloud management tooling.</a:t>
            </a:r>
          </a:p>
          <a:p>
            <a:pPr marL="171450" indent="-171450">
              <a:buFont typeface="Arial" panose="020B0604020202020204" pitchFamily="34" charset="0"/>
              <a:buChar char="•"/>
            </a:pPr>
            <a:r>
              <a:rPr lang="en-IN" sz="1200" b="1" kern="1200" dirty="0">
                <a:solidFill>
                  <a:schemeClr val="tx1"/>
                </a:solidFill>
                <a:effectLst/>
                <a:latin typeface="+mn-lt"/>
                <a:ea typeface="+mn-ea"/>
                <a:cs typeface="+mn-cs"/>
              </a:rPr>
              <a:t>Ensure advanced operations and design principles:</a:t>
            </a:r>
            <a:r>
              <a:rPr lang="en-IN" sz="1200" kern="1200" dirty="0">
                <a:solidFill>
                  <a:schemeClr val="tx1"/>
                </a:solidFill>
                <a:effectLst/>
                <a:latin typeface="+mn-lt"/>
                <a:ea typeface="+mn-ea"/>
                <a:cs typeface="+mn-cs"/>
              </a:rPr>
              <a:t> Platforms or workloads that require a higher level of business commitment might require a deeper architecture review to deliver on resiliency and reliability commitments.</a:t>
            </a:r>
            <a:endParaRPr lang="en-IN" dirty="0"/>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7</a:t>
            </a:fld>
            <a:endParaRPr lang="en-IN"/>
          </a:p>
        </p:txBody>
      </p:sp>
    </p:spTree>
    <p:extLst>
      <p:ext uri="{BB962C8B-B14F-4D97-AF65-F5344CB8AC3E}">
        <p14:creationId xmlns:p14="http://schemas.microsoft.com/office/powerpoint/2010/main" val="317660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preceding steps create actionable approaches to deliver on the Microsoft Cloud Adoption Framework's Manage methodology.</a:t>
            </a:r>
            <a:r>
              <a:rPr lang="en-IN">
                <a:effectLst/>
              </a:rPr>
              <a:t> The Microsoft Cloud Adoption Framework guides customers in establishing tooling to enable cloud management across management baselines, business commitments, enhanced management baseline, and advanced operations.</a:t>
            </a:r>
            <a:endParaRPr lang="en-IN"/>
          </a:p>
        </p:txBody>
      </p:sp>
      <p:sp>
        <p:nvSpPr>
          <p:cNvPr id="4" name="Slide Number Placeholder 3"/>
          <p:cNvSpPr>
            <a:spLocks noGrp="1"/>
          </p:cNvSpPr>
          <p:nvPr>
            <p:ph type="sldNum" sz="quarter" idx="10"/>
          </p:nvPr>
        </p:nvSpPr>
        <p:spPr/>
        <p:txBody>
          <a:bodyPr/>
          <a:lstStyle/>
          <a:p>
            <a:fld id="{82EBD52F-6FF0-43DC-9BA4-8566560103F9}" type="slidenum">
              <a:rPr lang="en-IN" smtClean="0"/>
              <a:t>8</a:t>
            </a:fld>
            <a:endParaRPr lang="en-IN"/>
          </a:p>
        </p:txBody>
      </p:sp>
    </p:spTree>
    <p:extLst>
      <p:ext uri="{BB962C8B-B14F-4D97-AF65-F5344CB8AC3E}">
        <p14:creationId xmlns:p14="http://schemas.microsoft.com/office/powerpoint/2010/main" val="24387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Phase introduction slide</a:t>
            </a:r>
          </a:p>
          <a:p>
            <a:endParaRPr lang="en-IN" dirty="0"/>
          </a:p>
        </p:txBody>
      </p:sp>
      <p:sp>
        <p:nvSpPr>
          <p:cNvPr id="4" name="Slide Number Placeholder 3"/>
          <p:cNvSpPr>
            <a:spLocks noGrp="1"/>
          </p:cNvSpPr>
          <p:nvPr>
            <p:ph type="sldNum" sz="quarter" idx="10"/>
          </p:nvPr>
        </p:nvSpPr>
        <p:spPr/>
        <p:txBody>
          <a:bodyPr/>
          <a:lstStyle/>
          <a:p>
            <a:fld id="{82EBD52F-6FF0-43DC-9BA4-8566560103F9}" type="slidenum">
              <a:rPr lang="en-IN" smtClean="0"/>
              <a:t>10</a:t>
            </a:fld>
            <a:endParaRPr lang="en-IN"/>
          </a:p>
        </p:txBody>
      </p:sp>
    </p:spTree>
    <p:extLst>
      <p:ext uri="{BB962C8B-B14F-4D97-AF65-F5344CB8AC3E}">
        <p14:creationId xmlns:p14="http://schemas.microsoft.com/office/powerpoint/2010/main" val="2424839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32956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03622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969828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6628014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4925801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6756733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777030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0608523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950470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781061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404125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68605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069131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38368230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880228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52762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58577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8176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600960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32366730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356100" cy="69176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567387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9624141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568492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816708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929479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6930094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40959100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45216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72990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41226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1537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518620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412281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8402046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159436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399054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107577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6654377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703542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45094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15254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1429530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22837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0221571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912136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1102115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16803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3698979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18866273"/>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4883" r:id="rId13"/>
    <p:sldLayoutId id="2147484884" r:id="rId14"/>
    <p:sldLayoutId id="2147484885" r:id="rId15"/>
    <p:sldLayoutId id="2147484886" r:id="rId16"/>
    <p:sldLayoutId id="2147484887" r:id="rId17"/>
    <p:sldLayoutId id="2147484888" r:id="rId18"/>
    <p:sldLayoutId id="2147484889" r:id="rId19"/>
    <p:sldLayoutId id="2147484890" r:id="rId20"/>
    <p:sldLayoutId id="2147484891" r:id="rId21"/>
    <p:sldLayoutId id="2147484892" r:id="rId22"/>
    <p:sldLayoutId id="2147484893" r:id="rId23"/>
    <p:sldLayoutId id="2147484894" r:id="rId24"/>
    <p:sldLayoutId id="2147484895" r:id="rId25"/>
    <p:sldLayoutId id="2147484896" r:id="rId26"/>
    <p:sldLayoutId id="2147484897" r:id="rId27"/>
    <p:sldLayoutId id="2147484917" r:id="rId28"/>
    <p:sldLayoutId id="2147484898" r:id="rId29"/>
    <p:sldLayoutId id="2147484899" r:id="rId30"/>
    <p:sldLayoutId id="2147484900" r:id="rId31"/>
    <p:sldLayoutId id="2147484901" r:id="rId32"/>
    <p:sldLayoutId id="2147484902" r:id="rId33"/>
    <p:sldLayoutId id="2147484903" r:id="rId34"/>
    <p:sldLayoutId id="2147484904" r:id="rId35"/>
    <p:sldLayoutId id="2147484905" r:id="rId36"/>
    <p:sldLayoutId id="2147484906" r:id="rId37"/>
    <p:sldLayoutId id="2147484907" r:id="rId38"/>
    <p:sldLayoutId id="2147484908" r:id="rId39"/>
    <p:sldLayoutId id="2147484909" r:id="rId40"/>
    <p:sldLayoutId id="2147484910" r:id="rId41"/>
    <p:sldLayoutId id="2147484911" r:id="rId42"/>
    <p:sldLayoutId id="2147484912" r:id="rId43"/>
    <p:sldLayoutId id="2147484913" r:id="rId44"/>
    <p:sldLayoutId id="2147484914" r:id="rId45"/>
    <p:sldLayoutId id="2147484915" r:id="rId46"/>
    <p:sldLayoutId id="2147484916" r:id="rId47"/>
    <p:sldLayoutId id="2147484918"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cloud-adoption-framework/"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hyperlink" Target="https://docs.microsoft.com/assessments/?id=azure-architecture-review" TargetMode="External"/><Relationship Id="rId4" Type="http://schemas.openxmlformats.org/officeDocument/2006/relationships/hyperlink" Target="https://docs.microsoft.com/en-us/azure/cloud-adoption-framework/govern/methodolog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pPr>
            <a:r>
              <a:rPr lang="en-US" sz="4000" dirty="0">
                <a:solidFill>
                  <a:schemeClr val="accent5"/>
                </a:solidFill>
              </a:rPr>
              <a:t>Cloud Adoption </a:t>
            </a:r>
            <a:br>
              <a:rPr lang="en-US" sz="4000" dirty="0">
                <a:solidFill>
                  <a:schemeClr val="accent5"/>
                </a:solidFill>
              </a:rPr>
            </a:br>
            <a:r>
              <a:rPr lang="en-US" sz="4000" dirty="0">
                <a:solidFill>
                  <a:schemeClr val="accent5"/>
                </a:solidFill>
              </a:rPr>
              <a:t>Framework for Azure </a:t>
            </a:r>
            <a:br>
              <a:rPr lang="en-US" sz="4000" dirty="0"/>
            </a:br>
            <a:r>
              <a:rPr lang="en-US" sz="4000" dirty="0"/>
              <a:t>“Manage” methodology</a:t>
            </a:r>
          </a:p>
        </p:txBody>
      </p:sp>
    </p:spTree>
    <p:extLst>
      <p:ext uri="{BB962C8B-B14F-4D97-AF65-F5344CB8AC3E}">
        <p14:creationId xmlns:p14="http://schemas.microsoft.com/office/powerpoint/2010/main" val="25418589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BCE3A1-6847-4ACE-857F-E83E66AAA647}"/>
              </a:ext>
            </a:extLst>
          </p:cNvPr>
          <p:cNvSpPr/>
          <p:nvPr/>
        </p:nvSpPr>
        <p:spPr bwMode="auto">
          <a:xfrm>
            <a:off x="0" y="1884459"/>
            <a:ext cx="8126233" cy="11670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Bef>
                  <a:spcPct val="0"/>
                </a:spcBef>
                <a:spcAft>
                  <a:spcPts val="600"/>
                </a:spcAft>
                <a:buClrTx/>
                <a:buSzTx/>
                <a:buFontTx/>
                <a:buNone/>
                <a:tabLst/>
                <a:defRPr/>
              </a:pPr>
              <a:r>
                <a:rPr lang="en-US" sz="2000" spc="0" dirty="0">
                  <a:solidFill>
                    <a:schemeClr val="bg1"/>
                  </a:solidFill>
                  <a:cs typeface="+mn-cs"/>
                </a:rPr>
                <a:t>Establish management baseline</a:t>
              </a:r>
            </a:p>
            <a:p>
              <a:pPr marR="0" lvl="0" indent="0" defTabSz="914400" fontAlgn="auto">
                <a:spcBef>
                  <a:spcPct val="0"/>
                </a:spcBef>
                <a:spcAft>
                  <a:spcPts val="600"/>
                </a:spcAft>
                <a:buClrTx/>
                <a:buSzTx/>
                <a:buFontTx/>
                <a:buNone/>
                <a:tabLst/>
                <a:defRPr/>
              </a:pPr>
              <a:r>
                <a:rPr lang="en-US" sz="1400" spc="0" dirty="0">
                  <a:solidFill>
                    <a:schemeClr val="bg1"/>
                  </a:solidFill>
                  <a:latin typeface="+mn-lt"/>
                  <a:cs typeface="+mn-cs"/>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tx2"/>
                  </a:solidFill>
                  <a:effectLst/>
                  <a:uLnTx/>
                  <a:uFillTx/>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tx2"/>
                </a:solidFill>
                <a:effectLst/>
                <a:uLnTx/>
                <a:uFillTx/>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Define business commitments</a:t>
              </a:r>
            </a:p>
            <a:p>
              <a:pPr defTabSz="914400">
                <a:spcAft>
                  <a:spcPts val="600"/>
                </a:spcAft>
                <a:defRPr/>
              </a:pPr>
              <a:r>
                <a:rPr lang="en-US" sz="1400" spc="0" dirty="0">
                  <a:solidFill>
                    <a:schemeClr val="tx1"/>
                  </a:solidFill>
                  <a:latin typeface="+mn-lt"/>
                  <a:cs typeface="+mn-cs"/>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bg1"/>
                  </a:solidFill>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Expand management baseline</a:t>
              </a:r>
            </a:p>
            <a:p>
              <a:pPr defTabSz="914400">
                <a:spcAft>
                  <a:spcPts val="600"/>
                </a:spcAft>
                <a:defRPr/>
              </a:pPr>
              <a:r>
                <a:rPr lang="en-US" sz="1400" spc="0" dirty="0">
                  <a:solidFill>
                    <a:schemeClr val="tx1"/>
                  </a:solidFill>
                  <a:latin typeface="+mn-lt"/>
                  <a:cs typeface="+mn-cs"/>
                </a:rPr>
                <a:t>Make use of the included best practices based on business commitments </a:t>
              </a:r>
              <a:br>
                <a:rPr lang="en-US" sz="1400" spc="0" dirty="0">
                  <a:solidFill>
                    <a:schemeClr val="tx1"/>
                  </a:solidFill>
                  <a:latin typeface="+mn-lt"/>
                  <a:cs typeface="+mn-cs"/>
                </a:rPr>
              </a:br>
              <a:r>
                <a:rPr lang="en-US" sz="1400" spc="0" dirty="0">
                  <a:solidFill>
                    <a:schemeClr val="tx1"/>
                  </a:solidFill>
                  <a:latin typeface="+mn-lt"/>
                  <a:cs typeface="+mn-cs"/>
                </a:rPr>
                <a:t>and operations decisions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Advanced operations and design principles</a:t>
              </a:r>
            </a:p>
            <a:p>
              <a:pPr defTabSz="914400">
                <a:spcAft>
                  <a:spcPts val="600"/>
                </a:spcAft>
                <a:defRPr/>
              </a:pPr>
              <a:r>
                <a:rPr lang="en-US" sz="1400" spc="0" dirty="0">
                  <a:solidFill>
                    <a:schemeClr val="tx1"/>
                  </a:solidFill>
                  <a:latin typeface="+mn-lt"/>
                  <a:cs typeface="+mn-cs"/>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15078635-974B-4DCB-A80C-B87F896BFCFC}"/>
              </a:ext>
            </a:extLst>
          </p:cNvPr>
          <p:cNvSpPr/>
          <p:nvPr/>
        </p:nvSpPr>
        <p:spPr bwMode="auto">
          <a:xfrm>
            <a:off x="0" y="3051492"/>
            <a:ext cx="8063345" cy="341291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781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Management baseline</a:t>
            </a:r>
          </a:p>
        </p:txBody>
      </p:sp>
      <p:sp>
        <p:nvSpPr>
          <p:cNvPr id="2" name="Text Placeholder 1">
            <a:extLst>
              <a:ext uri="{FF2B5EF4-FFF2-40B4-BE49-F238E27FC236}">
                <a16:creationId xmlns:a16="http://schemas.microsoft.com/office/drawing/2014/main" id="{B24F50BF-3155-4A4E-A257-90AA422AE5D5}"/>
              </a:ext>
            </a:extLst>
          </p:cNvPr>
          <p:cNvSpPr>
            <a:spLocks noGrp="1"/>
          </p:cNvSpPr>
          <p:nvPr>
            <p:ph type="body" sz="quarter" idx="10"/>
          </p:nvPr>
        </p:nvSpPr>
        <p:spPr/>
        <p:txBody>
          <a:bodyPr/>
          <a:lstStyle/>
          <a:p>
            <a:r>
              <a:rPr lang="en-US" dirty="0">
                <a:solidFill>
                  <a:schemeClr val="tx1"/>
                </a:solidFill>
              </a:rPr>
              <a:t>Why do you need this?</a:t>
            </a:r>
          </a:p>
        </p:txBody>
      </p:sp>
      <p:sp>
        <p:nvSpPr>
          <p:cNvPr id="3" name="Text Placeholder 2">
            <a:extLst>
              <a:ext uri="{FF2B5EF4-FFF2-40B4-BE49-F238E27FC236}">
                <a16:creationId xmlns:a16="http://schemas.microsoft.com/office/drawing/2014/main" id="{96DFF4EE-0893-4988-90F6-81D9700F4E63}"/>
              </a:ext>
            </a:extLst>
          </p:cNvPr>
          <p:cNvSpPr>
            <a:spLocks noGrp="1"/>
          </p:cNvSpPr>
          <p:nvPr>
            <p:ph type="body" sz="quarter" idx="11"/>
          </p:nvPr>
        </p:nvSpPr>
        <p:spPr>
          <a:xfrm>
            <a:off x="4938316" y="1488694"/>
            <a:ext cx="6665423" cy="1211101"/>
          </a:xfrm>
        </p:spPr>
        <p:txBody>
          <a:bodyPr/>
          <a:lstStyle/>
          <a:p>
            <a:r>
              <a:rPr lang="en-US" dirty="0"/>
              <a:t>A well-guided management baseline defines a set of cloud management tools and processes required to deliver your minimum commitment to operations management.</a:t>
            </a:r>
          </a:p>
          <a:p>
            <a:endParaRPr lang="en-US" dirty="0"/>
          </a:p>
        </p:txBody>
      </p:sp>
      <p:sp>
        <p:nvSpPr>
          <p:cNvPr id="8" name="Text Placeholder 1">
            <a:extLst>
              <a:ext uri="{FF2B5EF4-FFF2-40B4-BE49-F238E27FC236}">
                <a16:creationId xmlns:a16="http://schemas.microsoft.com/office/drawing/2014/main" id="{CE661CAC-3445-4DAB-AABA-2B872FDD38EB}"/>
              </a:ext>
            </a:extLst>
          </p:cNvPr>
          <p:cNvSpPr txBox="1">
            <a:spLocks/>
          </p:cNvSpPr>
          <p:nvPr/>
        </p:nvSpPr>
        <p:spPr>
          <a:xfrm>
            <a:off x="4938315" y="2859861"/>
            <a:ext cx="6669658" cy="615553"/>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6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367">
              <a:defRPr/>
            </a:pPr>
            <a:r>
              <a:rPr lang="en-US" sz="2800" b="1" spc="-49" dirty="0">
                <a:ln w="3175">
                  <a:noFill/>
                </a:ln>
                <a:solidFill>
                  <a:schemeClr val="tx1"/>
                </a:solidFill>
                <a:latin typeface="+mj-lt"/>
                <a:cs typeface="Segoe UI" pitchFamily="34" charset="0"/>
              </a:rPr>
              <a:t>Goals for management baseline</a:t>
            </a:r>
          </a:p>
        </p:txBody>
      </p:sp>
      <p:sp>
        <p:nvSpPr>
          <p:cNvPr id="9" name="Text Placeholder 2">
            <a:extLst>
              <a:ext uri="{FF2B5EF4-FFF2-40B4-BE49-F238E27FC236}">
                <a16:creationId xmlns:a16="http://schemas.microsoft.com/office/drawing/2014/main" id="{D853752D-51F5-433B-8819-B939AD097FBE}"/>
              </a:ext>
            </a:extLst>
          </p:cNvPr>
          <p:cNvSpPr txBox="1">
            <a:spLocks/>
          </p:cNvSpPr>
          <p:nvPr/>
        </p:nvSpPr>
        <p:spPr>
          <a:xfrm>
            <a:off x="4938316" y="3762767"/>
            <a:ext cx="6665423" cy="2134430"/>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sz="1961" b="0" i="0" kern="1200" spc="-49" baseline="0">
                <a:solidFill>
                  <a:schemeClr val="tx1"/>
                </a:solidFill>
                <a:latin typeface="+mn-lt"/>
                <a:ea typeface="+mn-ea"/>
                <a:cs typeface="+mn-cs"/>
              </a:defRPr>
            </a:lvl1pPr>
            <a:lvl2pPr marL="2241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0188" indent="-230188">
              <a:spcAft>
                <a:spcPts val="1200"/>
              </a:spcAft>
              <a:buFont typeface="Arial" panose="020B0604020202020204" pitchFamily="34" charset="0"/>
              <a:buChar char="•"/>
            </a:pPr>
            <a:r>
              <a:rPr lang="en-US" dirty="0"/>
              <a:t>Define the basic tools needed for managing operations around any Azure production environments</a:t>
            </a:r>
          </a:p>
          <a:p>
            <a:pPr marL="230188" indent="-230188">
              <a:spcAft>
                <a:spcPts val="1200"/>
              </a:spcAft>
              <a:buFont typeface="Arial" panose="020B0604020202020204" pitchFamily="34" charset="0"/>
              <a:buChar char="•"/>
            </a:pPr>
            <a:r>
              <a:rPr lang="en-US" dirty="0"/>
              <a:t>Focus on the minimum options and processes necessary instead of all the available options</a:t>
            </a:r>
          </a:p>
          <a:p>
            <a:pPr marL="230188" indent="-230188">
              <a:spcAft>
                <a:spcPts val="1200"/>
              </a:spcAft>
              <a:buFont typeface="Arial" panose="020B0604020202020204" pitchFamily="34" charset="0"/>
              <a:buChar char="•"/>
            </a:pPr>
            <a:r>
              <a:rPr lang="en-US" dirty="0"/>
              <a:t>Use the management baseline to apply resource consistency across different resources on the Azure platform</a:t>
            </a:r>
          </a:p>
        </p:txBody>
      </p:sp>
    </p:spTree>
    <p:extLst>
      <p:ext uri="{BB962C8B-B14F-4D97-AF65-F5344CB8AC3E}">
        <p14:creationId xmlns:p14="http://schemas.microsoft.com/office/powerpoint/2010/main" val="839676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51" name="Title 1"/>
          <p:cNvSpPr>
            <a:spLocks noGrp="1"/>
          </p:cNvSpPr>
          <p:nvPr>
            <p:ph type="title"/>
          </p:nvPr>
        </p:nvSpPr>
        <p:spPr/>
        <p:txBody>
          <a:bodyPr/>
          <a:lstStyle/>
          <a:p>
            <a:r>
              <a:rPr lang="en-IN"/>
              <a:t>Methodology to enable cloud management</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
        <p:nvSpPr>
          <p:cNvPr id="36" name="Rectangle 35">
            <a:extLst>
              <a:ext uri="{FF2B5EF4-FFF2-40B4-BE49-F238E27FC236}">
                <a16:creationId xmlns:a16="http://schemas.microsoft.com/office/drawing/2014/main" id="{9FB5DB54-6A0F-4582-BD80-2A9603DE8574}"/>
              </a:ext>
            </a:extLst>
          </p:cNvPr>
          <p:cNvSpPr/>
          <p:nvPr/>
        </p:nvSpPr>
        <p:spPr>
          <a:xfrm>
            <a:off x="11336" y="1336430"/>
            <a:ext cx="12180664" cy="55215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Tree>
    <p:extLst>
      <p:ext uri="{BB962C8B-B14F-4D97-AF65-F5344CB8AC3E}">
        <p14:creationId xmlns:p14="http://schemas.microsoft.com/office/powerpoint/2010/main" val="299322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Inventory and visibility</a:t>
            </a:r>
            <a:br>
              <a:rPr lang="en-US" dirty="0">
                <a:solidFill>
                  <a:schemeClr val="tx2"/>
                </a:solidFill>
              </a:rPr>
            </a:br>
            <a:r>
              <a:rPr lang="en-IN" dirty="0">
                <a:solidFill>
                  <a:schemeClr val="tx1"/>
                </a:solidFill>
              </a:rPr>
              <a:t>Management baseline</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7526531" cy="4423775"/>
          </a:xfrm>
        </p:spPr>
        <p:txBody>
          <a:bodyPr/>
          <a:lstStyle/>
          <a:p>
            <a:pPr marL="0" indent="0">
              <a:buNone/>
            </a:pPr>
            <a:r>
              <a:rPr lang="en-IN" sz="2000" dirty="0"/>
              <a:t>Create an inventory of assets across multiple clouds </a:t>
            </a:r>
            <a:br>
              <a:rPr lang="en-IN" sz="2000" dirty="0"/>
            </a:br>
            <a:r>
              <a:rPr lang="en-IN" sz="2000" dirty="0"/>
              <a:t>and develop deep visibility into the run state of each asset.</a:t>
            </a:r>
          </a:p>
          <a:p>
            <a:pPr marL="0" indent="0">
              <a:buNone/>
            </a:pPr>
            <a:endParaRPr lang="en-IN" sz="2000" dirty="0"/>
          </a:p>
          <a:p>
            <a:pPr marL="274320" indent="-274320">
              <a:lnSpc>
                <a:spcPct val="90000"/>
              </a:lnSpc>
              <a:spcBef>
                <a:spcPts val="1000"/>
              </a:spcBef>
              <a:spcAft>
                <a:spcPts val="1200"/>
              </a:spcAft>
              <a:buClr>
                <a:schemeClr val="tx1"/>
              </a:buClr>
              <a:buFont typeface="Arial" panose="020B0604020202020204" pitchFamily="34" charset="0"/>
              <a:buChar char="•"/>
            </a:pPr>
            <a:r>
              <a:rPr lang="en-IN" sz="1800" dirty="0"/>
              <a:t>Each monitoring tool has been configured with </a:t>
            </a:r>
            <a:r>
              <a:rPr lang="en-IN" sz="1800" dirty="0">
                <a:solidFill>
                  <a:schemeClr val="tx2"/>
                </a:solidFill>
              </a:rPr>
              <a:t>proper access </a:t>
            </a:r>
            <a:br>
              <a:rPr lang="en-IN" sz="1800" dirty="0">
                <a:solidFill>
                  <a:schemeClr val="tx2"/>
                </a:solidFill>
              </a:rPr>
            </a:br>
            <a:r>
              <a:rPr lang="en-IN" sz="1800" dirty="0">
                <a:solidFill>
                  <a:schemeClr val="tx2"/>
                </a:solidFill>
              </a:rPr>
              <a:t>and scope</a:t>
            </a:r>
            <a:r>
              <a:rPr lang="en-IN" sz="1800" dirty="0"/>
              <a:t> for each operations team</a:t>
            </a:r>
          </a:p>
          <a:p>
            <a:pPr marL="274320" indent="-274320">
              <a:lnSpc>
                <a:spcPct val="90000"/>
              </a:lnSpc>
              <a:spcBef>
                <a:spcPts val="1000"/>
              </a:spcBef>
              <a:spcAft>
                <a:spcPts val="1200"/>
              </a:spcAft>
              <a:buClr>
                <a:schemeClr val="tx1"/>
              </a:buClr>
              <a:buFont typeface="Arial" panose="020B0604020202020204" pitchFamily="34" charset="0"/>
              <a:buChar char="•"/>
            </a:pPr>
            <a:r>
              <a:rPr lang="en-IN" sz="1800" dirty="0"/>
              <a:t>Each asset must be </a:t>
            </a:r>
            <a:r>
              <a:rPr lang="en-IN" sz="1800" dirty="0">
                <a:solidFill>
                  <a:schemeClr val="tx2"/>
                </a:solidFill>
              </a:rPr>
              <a:t>inventoried and classified </a:t>
            </a:r>
            <a:r>
              <a:rPr lang="en-IN" sz="1800" dirty="0"/>
              <a:t>towards stable operations</a:t>
            </a:r>
          </a:p>
          <a:p>
            <a:pPr marL="274320" indent="-274320">
              <a:lnSpc>
                <a:spcPct val="90000"/>
              </a:lnSpc>
              <a:spcBef>
                <a:spcPts val="1000"/>
              </a:spcBef>
              <a:spcAft>
                <a:spcPts val="1200"/>
              </a:spcAft>
              <a:buClr>
                <a:schemeClr val="tx1"/>
              </a:buClr>
              <a:buFont typeface="Arial" panose="020B0604020202020204" pitchFamily="34" charset="0"/>
              <a:buChar char="•"/>
            </a:pPr>
            <a:r>
              <a:rPr lang="en-IN" sz="1800" dirty="0">
                <a:solidFill>
                  <a:schemeClr val="tx2"/>
                </a:solidFill>
              </a:rPr>
              <a:t>Centralization of logging </a:t>
            </a:r>
            <a:r>
              <a:rPr lang="en-IN" sz="1800" dirty="0"/>
              <a:t>drives reports about change management, service health, and configuration for IT operations</a:t>
            </a:r>
          </a:p>
          <a:p>
            <a:pPr marL="274320" indent="-274320">
              <a:lnSpc>
                <a:spcPct val="90000"/>
              </a:lnSpc>
              <a:spcBef>
                <a:spcPts val="1000"/>
              </a:spcBef>
              <a:spcAft>
                <a:spcPts val="1200"/>
              </a:spcAft>
              <a:buClr>
                <a:schemeClr val="tx1"/>
              </a:buClr>
              <a:buFont typeface="Arial" panose="020B0604020202020204" pitchFamily="34" charset="0"/>
              <a:buChar char="•"/>
            </a:pPr>
            <a:r>
              <a:rPr lang="en-IN" sz="1800" dirty="0">
                <a:solidFill>
                  <a:schemeClr val="tx2"/>
                </a:solidFill>
              </a:rPr>
              <a:t>Awareness and understanding of technical changes </a:t>
            </a:r>
            <a:r>
              <a:rPr lang="en-IN" sz="1800" dirty="0"/>
              <a:t>across multiple workloads is essential for reliable operations</a:t>
            </a:r>
          </a:p>
          <a:p>
            <a:pPr marL="274320" indent="-274320">
              <a:lnSpc>
                <a:spcPct val="90000"/>
              </a:lnSpc>
              <a:spcBef>
                <a:spcPts val="1000"/>
              </a:spcBef>
              <a:spcAft>
                <a:spcPts val="1200"/>
              </a:spcAft>
              <a:buClr>
                <a:schemeClr val="tx1"/>
              </a:buClr>
              <a:buFont typeface="Arial" panose="020B0604020202020204" pitchFamily="34" charset="0"/>
              <a:buChar char="•"/>
            </a:pPr>
            <a:r>
              <a:rPr lang="en-IN" sz="1800" dirty="0"/>
              <a:t>Understand the </a:t>
            </a:r>
            <a:r>
              <a:rPr lang="en-IN" sz="1800" dirty="0">
                <a:solidFill>
                  <a:schemeClr val="tx2"/>
                </a:solidFill>
              </a:rPr>
              <a:t>telemetry about the stability, performance, and operations </a:t>
            </a:r>
            <a:r>
              <a:rPr lang="en-IN" sz="1800" dirty="0"/>
              <a:t>of the workload, and the assets which support the workload</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2588401"/>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Service health</a:t>
            </a:r>
          </a:p>
          <a:p>
            <a:pPr>
              <a:lnSpc>
                <a:spcPct val="90000"/>
              </a:lnSpc>
              <a:spcAft>
                <a:spcPts val="600"/>
              </a:spcAft>
            </a:pPr>
            <a:r>
              <a:rPr lang="en-US" sz="1600" dirty="0"/>
              <a:t>Log analytics</a:t>
            </a:r>
          </a:p>
          <a:p>
            <a:pPr>
              <a:lnSpc>
                <a:spcPct val="90000"/>
              </a:lnSpc>
              <a:spcAft>
                <a:spcPts val="600"/>
              </a:spcAft>
            </a:pPr>
            <a:r>
              <a:rPr lang="en-US" sz="1600" dirty="0"/>
              <a:t>Azure change tracking and inventory service</a:t>
            </a:r>
          </a:p>
          <a:p>
            <a:pPr>
              <a:lnSpc>
                <a:spcPct val="90000"/>
              </a:lnSpc>
              <a:spcAft>
                <a:spcPts val="600"/>
              </a:spcAft>
            </a:pPr>
            <a:r>
              <a:rPr lang="en-US" sz="1600" dirty="0"/>
              <a:t>Azure activity log</a:t>
            </a:r>
          </a:p>
          <a:p>
            <a:pPr>
              <a:lnSpc>
                <a:spcPct val="90000"/>
              </a:lnSpc>
              <a:spcAft>
                <a:spcPts val="600"/>
              </a:spcAft>
            </a:pPr>
            <a:r>
              <a:rPr lang="en-US" sz="1600" dirty="0"/>
              <a:t>Azure monitor for VMs</a:t>
            </a:r>
          </a:p>
          <a:p>
            <a:pPr>
              <a:lnSpc>
                <a:spcPct val="90000"/>
              </a:lnSpc>
              <a:spcAft>
                <a:spcPts val="600"/>
              </a:spcAft>
            </a:pPr>
            <a:r>
              <a:rPr lang="en-US" sz="1600" dirty="0"/>
              <a:t>Azure network watcher</a:t>
            </a:r>
          </a:p>
          <a:p>
            <a:pPr>
              <a:lnSpc>
                <a:spcPct val="90000"/>
              </a:lnSpc>
              <a:spcAft>
                <a:spcPts val="600"/>
              </a:spcAft>
            </a:pPr>
            <a:r>
              <a:rPr lang="en-US" sz="1600" dirty="0"/>
              <a:t>DNS analytics</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63780"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Management</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148394" y="6580208"/>
              <a:ext cx="1664242"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Inventory and visibility</a:t>
              </a:r>
            </a:p>
          </p:txBody>
        </p:sp>
      </p:grpSp>
    </p:spTree>
    <p:extLst>
      <p:ext uri="{BB962C8B-B14F-4D97-AF65-F5344CB8AC3E}">
        <p14:creationId xmlns:p14="http://schemas.microsoft.com/office/powerpoint/2010/main" val="6974708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Operational compliance</a:t>
            </a:r>
            <a:br>
              <a:rPr lang="en-US" dirty="0">
                <a:solidFill>
                  <a:schemeClr val="tx2"/>
                </a:solidFill>
              </a:rPr>
            </a:br>
            <a:r>
              <a:rPr lang="en-IN" dirty="0">
                <a:solidFill>
                  <a:schemeClr val="tx1"/>
                </a:solidFill>
              </a:rPr>
              <a:t>Management baseline</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7526531" cy="4458656"/>
          </a:xfrm>
        </p:spPr>
        <p:txBody>
          <a:bodyPr/>
          <a:lstStyle/>
          <a:p>
            <a:pPr marL="0" indent="0">
              <a:buNone/>
            </a:pPr>
            <a:r>
              <a:rPr lang="en-US" sz="2000" dirty="0"/>
              <a:t>Establish controls and processes to ensure each state is properly configured and running in a well-governed environment.</a:t>
            </a:r>
          </a:p>
          <a:p>
            <a:pPr marL="0" indent="0">
              <a:buNone/>
            </a:pPr>
            <a:endParaRPr lang="en-IN" sz="2000" dirty="0"/>
          </a:p>
          <a:p>
            <a:pPr marL="274320" indent="-274320">
              <a:lnSpc>
                <a:spcPct val="90000"/>
              </a:lnSpc>
              <a:spcAft>
                <a:spcPts val="800"/>
              </a:spcAft>
              <a:buClr>
                <a:schemeClr val="tx1"/>
              </a:buClr>
              <a:buFont typeface="Arial" panose="020B0604020202020204" pitchFamily="34" charset="0"/>
              <a:buChar char="•"/>
            </a:pPr>
            <a:r>
              <a:rPr lang="en-US" sz="1600" dirty="0"/>
              <a:t>Streamline and </a:t>
            </a:r>
            <a:r>
              <a:rPr lang="en-US" sz="1600" dirty="0">
                <a:solidFill>
                  <a:schemeClr val="tx2"/>
                </a:solidFill>
              </a:rPr>
              <a:t>update management solutions </a:t>
            </a:r>
            <a:r>
              <a:rPr lang="en-US" sz="1600" dirty="0"/>
              <a:t>to schedule and control all required updates to be deployed </a:t>
            </a:r>
          </a:p>
          <a:p>
            <a:pPr marL="274320" indent="-274320">
              <a:lnSpc>
                <a:spcPct val="90000"/>
              </a:lnSpc>
              <a:spcAft>
                <a:spcPts val="800"/>
              </a:spcAft>
              <a:buClr>
                <a:schemeClr val="tx1"/>
              </a:buClr>
              <a:buFont typeface="Arial" panose="020B0604020202020204" pitchFamily="34" charset="0"/>
              <a:buChar char="•"/>
            </a:pPr>
            <a:r>
              <a:rPr lang="en-US" sz="1600" dirty="0"/>
              <a:t>Ensure </a:t>
            </a:r>
            <a:r>
              <a:rPr lang="en-US" sz="1600" dirty="0">
                <a:solidFill>
                  <a:schemeClr val="tx2"/>
                </a:solidFill>
              </a:rPr>
              <a:t>policy enforcement </a:t>
            </a:r>
            <a:r>
              <a:rPr lang="en-US" sz="1600" dirty="0"/>
              <a:t>across configuration of operating systems, applications, and underlying environments</a:t>
            </a:r>
          </a:p>
          <a:p>
            <a:pPr marL="274320" indent="-274320">
              <a:lnSpc>
                <a:spcPct val="90000"/>
              </a:lnSpc>
              <a:spcAft>
                <a:spcPts val="800"/>
              </a:spcAft>
              <a:buClr>
                <a:schemeClr val="tx1"/>
              </a:buClr>
              <a:buFont typeface="Arial" panose="020B0604020202020204" pitchFamily="34" charset="0"/>
              <a:buChar char="•"/>
            </a:pPr>
            <a:r>
              <a:rPr lang="en-US" sz="1600" dirty="0"/>
              <a:t>Get </a:t>
            </a:r>
            <a:r>
              <a:rPr lang="en-US" sz="1600" dirty="0">
                <a:solidFill>
                  <a:schemeClr val="tx2"/>
                </a:solidFill>
              </a:rPr>
              <a:t>automated compliance </a:t>
            </a:r>
            <a:r>
              <a:rPr lang="en-US" sz="1600" dirty="0"/>
              <a:t>for core services to enforce operational compliance in an environment</a:t>
            </a:r>
          </a:p>
          <a:p>
            <a:pPr marL="274320" indent="-274320">
              <a:lnSpc>
                <a:spcPct val="90000"/>
              </a:lnSpc>
              <a:spcAft>
                <a:spcPts val="800"/>
              </a:spcAft>
              <a:buClr>
                <a:schemeClr val="tx1"/>
              </a:buClr>
              <a:buFont typeface="Arial" panose="020B0604020202020204" pitchFamily="34" charset="0"/>
              <a:buChar char="•"/>
            </a:pPr>
            <a:r>
              <a:rPr lang="en-US" sz="1600" dirty="0">
                <a:solidFill>
                  <a:schemeClr val="tx2"/>
                </a:solidFill>
              </a:rPr>
              <a:t>Effective operational compliance </a:t>
            </a:r>
            <a:r>
              <a:rPr lang="en-US" sz="1600" dirty="0"/>
              <a:t>requires consistency:</a:t>
            </a:r>
          </a:p>
          <a:p>
            <a:pPr marL="461963" lvl="1" indent="-176213">
              <a:lnSpc>
                <a:spcPct val="90000"/>
              </a:lnSpc>
              <a:spcAft>
                <a:spcPts val="800"/>
              </a:spcAft>
              <a:buClr>
                <a:schemeClr val="tx1"/>
              </a:buClr>
              <a:buFont typeface="Arial" panose="020B0604020202020204" pitchFamily="34" charset="0"/>
              <a:buChar char="•"/>
            </a:pPr>
            <a:r>
              <a:rPr lang="en-US" sz="1400" dirty="0"/>
              <a:t>Established </a:t>
            </a:r>
            <a:r>
              <a:rPr lang="en-US" sz="1400" dirty="0">
                <a:solidFill>
                  <a:schemeClr val="tx2"/>
                </a:solidFill>
              </a:rPr>
              <a:t>resource consistency </a:t>
            </a:r>
            <a:r>
              <a:rPr lang="en-US" sz="1400" dirty="0"/>
              <a:t>with resource organization and tagging</a:t>
            </a:r>
          </a:p>
          <a:p>
            <a:pPr marL="461963" lvl="1" indent="-176213">
              <a:lnSpc>
                <a:spcPct val="90000"/>
              </a:lnSpc>
              <a:spcAft>
                <a:spcPts val="800"/>
              </a:spcAft>
              <a:buClr>
                <a:schemeClr val="tx1"/>
              </a:buClr>
              <a:buFont typeface="Arial" panose="020B0604020202020204" pitchFamily="34" charset="0"/>
              <a:buChar char="•"/>
            </a:pPr>
            <a:r>
              <a:rPr lang="en-US" sz="1400" dirty="0">
                <a:solidFill>
                  <a:schemeClr val="tx2"/>
                </a:solidFill>
              </a:rPr>
              <a:t>Consistent environment </a:t>
            </a:r>
            <a:r>
              <a:rPr lang="en-US" sz="1400" dirty="0"/>
              <a:t>or </a:t>
            </a:r>
            <a:r>
              <a:rPr lang="en-US" sz="1400" dirty="0">
                <a:solidFill>
                  <a:schemeClr val="tx2"/>
                </a:solidFill>
              </a:rPr>
              <a:t>landing zones </a:t>
            </a:r>
            <a:r>
              <a:rPr lang="en-US" sz="1400" dirty="0"/>
              <a:t>enforced through automated tools</a:t>
            </a:r>
          </a:p>
          <a:p>
            <a:pPr marL="461963" lvl="1" indent="-176213">
              <a:lnSpc>
                <a:spcPct val="90000"/>
              </a:lnSpc>
              <a:spcAft>
                <a:spcPts val="800"/>
              </a:spcAft>
              <a:buClr>
                <a:schemeClr val="tx1"/>
              </a:buClr>
              <a:buFont typeface="Arial" panose="020B0604020202020204" pitchFamily="34" charset="0"/>
              <a:buChar char="•"/>
            </a:pPr>
            <a:r>
              <a:rPr lang="en-US" sz="1400" dirty="0">
                <a:solidFill>
                  <a:schemeClr val="tx2"/>
                </a:solidFill>
              </a:rPr>
              <a:t>Resource configuration consistency</a:t>
            </a:r>
            <a:r>
              <a:rPr lang="en-US" sz="1400" dirty="0"/>
              <a:t> with ongoing monitoring and evaluation processes</a:t>
            </a:r>
          </a:p>
          <a:p>
            <a:pPr marL="461963" lvl="1" indent="-176213">
              <a:lnSpc>
                <a:spcPct val="90000"/>
              </a:lnSpc>
              <a:spcAft>
                <a:spcPts val="800"/>
              </a:spcAft>
              <a:buClr>
                <a:schemeClr val="tx1"/>
              </a:buClr>
              <a:buFont typeface="Arial" panose="020B0604020202020204" pitchFamily="34" charset="0"/>
              <a:buChar char="•"/>
            </a:pPr>
            <a:r>
              <a:rPr lang="en-US" sz="1400" dirty="0">
                <a:solidFill>
                  <a:schemeClr val="tx2"/>
                </a:solidFill>
              </a:rPr>
              <a:t>Updated consistency </a:t>
            </a:r>
            <a:r>
              <a:rPr lang="en-US" sz="1400" dirty="0"/>
              <a:t>with scheduling, controlling, and automating necessary updates</a:t>
            </a:r>
          </a:p>
          <a:p>
            <a:pPr marL="461963" lvl="1" indent="-176213">
              <a:lnSpc>
                <a:spcPct val="90000"/>
              </a:lnSpc>
              <a:spcAft>
                <a:spcPts val="800"/>
              </a:spcAft>
              <a:buClr>
                <a:schemeClr val="tx1"/>
              </a:buClr>
              <a:buFont typeface="Arial" panose="020B0604020202020204" pitchFamily="34" charset="0"/>
              <a:buChar char="•"/>
            </a:pPr>
            <a:r>
              <a:rPr lang="en-US" sz="1400" dirty="0">
                <a:solidFill>
                  <a:schemeClr val="tx2"/>
                </a:solidFill>
              </a:rPr>
              <a:t>Automated remediation</a:t>
            </a:r>
            <a:r>
              <a:rPr lang="en-US" sz="1400" dirty="0"/>
              <a:t> to reduce cloud management efforts and increase </a:t>
            </a:r>
            <a:br>
              <a:rPr lang="en-US" sz="1400" dirty="0"/>
            </a:br>
            <a:r>
              <a:rPr lang="en-US" sz="1400" dirty="0"/>
              <a:t>user satisfaction</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1991314"/>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Azure Primitives</a:t>
            </a:r>
          </a:p>
          <a:p>
            <a:pPr>
              <a:lnSpc>
                <a:spcPct val="90000"/>
              </a:lnSpc>
              <a:spcAft>
                <a:spcPts val="600"/>
              </a:spcAft>
            </a:pPr>
            <a:r>
              <a:rPr lang="en-US" sz="1600" dirty="0"/>
              <a:t>Azure automation</a:t>
            </a:r>
          </a:p>
          <a:p>
            <a:pPr>
              <a:lnSpc>
                <a:spcPct val="90000"/>
              </a:lnSpc>
              <a:spcAft>
                <a:spcPts val="600"/>
              </a:spcAft>
            </a:pPr>
            <a:r>
              <a:rPr lang="en-US" sz="1600" dirty="0"/>
              <a:t>Azure update </a:t>
            </a:r>
            <a:br>
              <a:rPr lang="en-US" sz="1600" dirty="0"/>
            </a:br>
            <a:r>
              <a:rPr lang="en-US" sz="1600" dirty="0"/>
              <a:t>management service</a:t>
            </a:r>
          </a:p>
          <a:p>
            <a:pPr>
              <a:lnSpc>
                <a:spcPct val="90000"/>
              </a:lnSpc>
              <a:spcAft>
                <a:spcPts val="600"/>
              </a:spcAft>
            </a:pPr>
            <a:r>
              <a:rPr lang="en-US" sz="1600" dirty="0"/>
              <a:t>Azure policy</a:t>
            </a:r>
          </a:p>
          <a:p>
            <a:pPr>
              <a:lnSpc>
                <a:spcPct val="90000"/>
              </a:lnSpc>
              <a:spcAft>
                <a:spcPts val="600"/>
              </a:spcAft>
            </a:pPr>
            <a:r>
              <a:rPr lang="en-US" sz="1600" dirty="0"/>
              <a:t>Azure blueprint</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63780"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Management</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148394" y="6580208"/>
              <a:ext cx="1664242"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a:t>
              </a:r>
              <a:b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compliance</a:t>
              </a:r>
            </a:p>
          </p:txBody>
        </p:sp>
      </p:grpSp>
    </p:spTree>
    <p:extLst>
      <p:ext uri="{BB962C8B-B14F-4D97-AF65-F5344CB8AC3E}">
        <p14:creationId xmlns:p14="http://schemas.microsoft.com/office/powerpoint/2010/main" val="9986057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Protect and recover</a:t>
            </a:r>
            <a:br>
              <a:rPr lang="en-US" dirty="0"/>
            </a:br>
            <a:r>
              <a:rPr lang="en-IN" dirty="0">
                <a:solidFill>
                  <a:schemeClr val="tx1"/>
                </a:solidFill>
              </a:rPr>
              <a:t>Management baseline</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6917889" cy="4435060"/>
          </a:xfrm>
        </p:spPr>
        <p:txBody>
          <a:bodyPr/>
          <a:lstStyle/>
          <a:p>
            <a:pPr marL="0" indent="0">
              <a:buNone/>
            </a:pPr>
            <a:r>
              <a:rPr lang="en-US" sz="2000" dirty="0"/>
              <a:t>Ensure all managed assets are protected and can be recovered using baseline management tooling.</a:t>
            </a:r>
          </a:p>
          <a:p>
            <a:pPr marL="0" indent="0">
              <a:buNone/>
            </a:pPr>
            <a:endParaRPr lang="en-IN" sz="2000" dirty="0"/>
          </a:p>
          <a:p>
            <a:pPr marL="285750" indent="-285750">
              <a:lnSpc>
                <a:spcPct val="90000"/>
              </a:lnSpc>
              <a:spcAft>
                <a:spcPts val="1200"/>
              </a:spcAft>
              <a:buClr>
                <a:schemeClr val="tx1"/>
              </a:buClr>
              <a:buFont typeface="Arial" panose="020B0604020202020204" pitchFamily="34" charset="0"/>
              <a:buChar char="•"/>
            </a:pPr>
            <a:r>
              <a:rPr lang="en-US" sz="1800" dirty="0">
                <a:solidFill>
                  <a:schemeClr val="tx2"/>
                </a:solidFill>
              </a:rPr>
              <a:t>Protect and recover </a:t>
            </a:r>
            <a:r>
              <a:rPr lang="en-US" sz="1800" dirty="0"/>
              <a:t>business critical workloads in the cloud to anticipate and prepare for a potential workload outage</a:t>
            </a:r>
          </a:p>
          <a:p>
            <a:pPr marL="285750" indent="-285750">
              <a:lnSpc>
                <a:spcPct val="90000"/>
              </a:lnSpc>
              <a:spcAft>
                <a:spcPts val="1200"/>
              </a:spcAft>
              <a:buClr>
                <a:schemeClr val="tx1"/>
              </a:buClr>
              <a:buFont typeface="Arial" panose="020B0604020202020204" pitchFamily="34" charset="0"/>
              <a:buChar char="•"/>
            </a:pPr>
            <a:r>
              <a:rPr lang="en-US" sz="1800" dirty="0">
                <a:solidFill>
                  <a:schemeClr val="tx2"/>
                </a:solidFill>
              </a:rPr>
              <a:t>Define plans </a:t>
            </a:r>
            <a:r>
              <a:rPr lang="en-US" sz="1800" dirty="0"/>
              <a:t>to back up, protect, and recover your data and VMs in Azure</a:t>
            </a:r>
          </a:p>
          <a:p>
            <a:pPr marL="285750" indent="-285750">
              <a:lnSpc>
                <a:spcPct val="90000"/>
              </a:lnSpc>
              <a:spcAft>
                <a:spcPts val="1200"/>
              </a:spcAft>
              <a:buClr>
                <a:schemeClr val="tx1"/>
              </a:buClr>
              <a:buFont typeface="Arial" panose="020B0604020202020204" pitchFamily="34" charset="0"/>
              <a:buChar char="•"/>
            </a:pPr>
            <a:r>
              <a:rPr lang="en-US" sz="1800" dirty="0"/>
              <a:t>Get </a:t>
            </a:r>
            <a:r>
              <a:rPr lang="en-US" sz="1800" dirty="0">
                <a:solidFill>
                  <a:schemeClr val="tx2"/>
                </a:solidFill>
              </a:rPr>
              <a:t>short and long-term backup </a:t>
            </a:r>
            <a:r>
              <a:rPr lang="en-US" sz="1800" dirty="0"/>
              <a:t>without the need to deploy complex on-premises backup solutions</a:t>
            </a:r>
          </a:p>
          <a:p>
            <a:pPr marL="285750" indent="-285750">
              <a:lnSpc>
                <a:spcPct val="90000"/>
              </a:lnSpc>
              <a:spcAft>
                <a:spcPts val="1200"/>
              </a:spcAft>
              <a:buClr>
                <a:schemeClr val="tx1"/>
              </a:buClr>
              <a:buFont typeface="Arial" panose="020B0604020202020204" pitchFamily="34" charset="0"/>
              <a:buChar char="•"/>
            </a:pPr>
            <a:r>
              <a:rPr lang="en-US" sz="1800" dirty="0">
                <a:solidFill>
                  <a:schemeClr val="tx2"/>
                </a:solidFill>
              </a:rPr>
              <a:t>Replicate VMs and workloads</a:t>
            </a:r>
            <a:r>
              <a:rPr lang="en-US" sz="1800" dirty="0"/>
              <a:t> to the secondary location to ensure business continuity</a:t>
            </a:r>
          </a:p>
          <a:p>
            <a:pPr marL="285750" indent="-285750">
              <a:lnSpc>
                <a:spcPct val="90000"/>
              </a:lnSpc>
              <a:spcAft>
                <a:spcPts val="1200"/>
              </a:spcAft>
              <a:buClr>
                <a:schemeClr val="tx1"/>
              </a:buClr>
              <a:buFont typeface="Arial" panose="020B0604020202020204" pitchFamily="34" charset="0"/>
              <a:buChar char="•"/>
            </a:pPr>
            <a:r>
              <a:rPr lang="en-US" sz="1800" dirty="0">
                <a:solidFill>
                  <a:schemeClr val="tx2"/>
                </a:solidFill>
              </a:rPr>
              <a:t>Failover to secondary location</a:t>
            </a:r>
            <a:r>
              <a:rPr lang="en-US" sz="1800" dirty="0"/>
              <a:t>, and access apps and workloads even during outages</a:t>
            </a:r>
          </a:p>
          <a:p>
            <a:pPr marL="285750" indent="-285750">
              <a:lnSpc>
                <a:spcPct val="90000"/>
              </a:lnSpc>
              <a:spcAft>
                <a:spcPts val="1200"/>
              </a:spcAft>
              <a:buFont typeface="Arial" panose="020B0604020202020204" pitchFamily="34" charset="0"/>
              <a:buChar char="•"/>
            </a:pPr>
            <a:endParaRPr lang="en-US" sz="18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1172629"/>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Azure Backup</a:t>
            </a:r>
          </a:p>
          <a:p>
            <a:pPr>
              <a:lnSpc>
                <a:spcPct val="90000"/>
              </a:lnSpc>
              <a:spcAft>
                <a:spcPts val="600"/>
              </a:spcAft>
            </a:pPr>
            <a:r>
              <a:rPr lang="en-US" sz="1600" dirty="0"/>
              <a:t>Azure Site Recovery</a:t>
            </a:r>
          </a:p>
          <a:p>
            <a:pPr>
              <a:lnSpc>
                <a:spcPct val="90000"/>
              </a:lnSpc>
              <a:spcAft>
                <a:spcPts val="600"/>
              </a:spcAft>
            </a:pPr>
            <a:endParaRPr lang="en-US" sz="1600" dirty="0"/>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63780"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Management</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148394" y="6580208"/>
              <a:ext cx="1664242"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grpSp>
    </p:spTree>
    <p:extLst>
      <p:ext uri="{BB962C8B-B14F-4D97-AF65-F5344CB8AC3E}">
        <p14:creationId xmlns:p14="http://schemas.microsoft.com/office/powerpoint/2010/main" val="30397237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dirty="0"/>
              <a:t>Define business commitments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8196441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A25280-A280-4D1F-A985-F0F7AC062DD5}"/>
              </a:ext>
            </a:extLst>
          </p:cNvPr>
          <p:cNvSpPr/>
          <p:nvPr/>
        </p:nvSpPr>
        <p:spPr bwMode="auto">
          <a:xfrm>
            <a:off x="0" y="3038417"/>
            <a:ext cx="8126233" cy="11670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Bef>
                  <a:spcPct val="0"/>
                </a:spcBef>
                <a:spcAft>
                  <a:spcPts val="600"/>
                </a:spcAft>
                <a:buClrTx/>
                <a:buSzTx/>
                <a:buFontTx/>
                <a:buNone/>
                <a:tabLst/>
                <a:defRPr/>
              </a:pPr>
              <a:r>
                <a:rPr lang="en-US" sz="2000" spc="0" dirty="0">
                  <a:solidFill>
                    <a:schemeClr val="tx2"/>
                  </a:solidFill>
                  <a:cs typeface="+mn-cs"/>
                </a:rPr>
                <a:t>Establish management baseline</a:t>
              </a:r>
            </a:p>
            <a:p>
              <a:pPr marR="0" lvl="0" indent="0" defTabSz="914400" fontAlgn="auto">
                <a:spcBef>
                  <a:spcPct val="0"/>
                </a:spcBef>
                <a:spcAft>
                  <a:spcPts val="600"/>
                </a:spcAft>
                <a:buClrTx/>
                <a:buSzTx/>
                <a:buFontTx/>
                <a:buNone/>
                <a:tabLst/>
                <a:defRPr/>
              </a:pPr>
              <a:r>
                <a:rPr lang="en-US" sz="1400" spc="0" dirty="0">
                  <a:solidFill>
                    <a:schemeClr val="tx1"/>
                  </a:solidFill>
                  <a:latin typeface="+mn-lt"/>
                  <a:cs typeface="+mn-cs"/>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bg1"/>
                  </a:solidFill>
                  <a:cs typeface="+mn-cs"/>
                </a:rPr>
                <a:t>Define business commitments</a:t>
              </a:r>
            </a:p>
            <a:p>
              <a:pPr defTabSz="914400">
                <a:spcAft>
                  <a:spcPts val="600"/>
                </a:spcAft>
                <a:defRPr/>
              </a:pPr>
              <a:r>
                <a:rPr lang="en-US" sz="1400" spc="0" dirty="0">
                  <a:solidFill>
                    <a:schemeClr val="bg1"/>
                  </a:solidFill>
                  <a:latin typeface="+mn-lt"/>
                  <a:cs typeface="+mn-cs"/>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tx2"/>
                  </a:solidFill>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Expand management baseline</a:t>
              </a:r>
            </a:p>
            <a:p>
              <a:pPr defTabSz="914400">
                <a:spcAft>
                  <a:spcPts val="600"/>
                </a:spcAft>
                <a:defRPr/>
              </a:pPr>
              <a:r>
                <a:rPr lang="en-US" sz="1400" spc="0" dirty="0">
                  <a:solidFill>
                    <a:schemeClr val="tx1"/>
                  </a:solidFill>
                  <a:latin typeface="+mn-lt"/>
                  <a:cs typeface="+mn-cs"/>
                </a:rPr>
                <a:t>Make use of the included best practices based on business commitments </a:t>
              </a:r>
              <a:br>
                <a:rPr lang="en-US" sz="1400" spc="0" dirty="0">
                  <a:solidFill>
                    <a:schemeClr val="tx1"/>
                  </a:solidFill>
                  <a:latin typeface="+mn-lt"/>
                  <a:cs typeface="+mn-cs"/>
                </a:rPr>
              </a:br>
              <a:r>
                <a:rPr lang="en-US" sz="1400" spc="0" dirty="0">
                  <a:solidFill>
                    <a:schemeClr val="tx1"/>
                  </a:solidFill>
                  <a:latin typeface="+mn-lt"/>
                  <a:cs typeface="+mn-cs"/>
                </a:rPr>
                <a:t>and operations decisions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Advanced operations and design principles</a:t>
              </a:r>
            </a:p>
            <a:p>
              <a:pPr defTabSz="914400">
                <a:spcAft>
                  <a:spcPts val="600"/>
                </a:spcAft>
                <a:defRPr/>
              </a:pPr>
              <a:r>
                <a:rPr lang="en-US" sz="1400" spc="0" dirty="0">
                  <a:solidFill>
                    <a:schemeClr val="tx1"/>
                  </a:solidFill>
                  <a:latin typeface="+mn-lt"/>
                  <a:cs typeface="+mn-cs"/>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15078635-974B-4DCB-A80C-B87F896BFCFC}"/>
              </a:ext>
            </a:extLst>
          </p:cNvPr>
          <p:cNvSpPr/>
          <p:nvPr/>
        </p:nvSpPr>
        <p:spPr bwMode="auto">
          <a:xfrm>
            <a:off x="0" y="4231344"/>
            <a:ext cx="8063345" cy="2368240"/>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E111978-FDAC-4FCD-BF22-578B928307AB}"/>
              </a:ext>
            </a:extLst>
          </p:cNvPr>
          <p:cNvSpPr/>
          <p:nvPr/>
        </p:nvSpPr>
        <p:spPr bwMode="auto">
          <a:xfrm>
            <a:off x="0" y="1926582"/>
            <a:ext cx="8063345" cy="1085942"/>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011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784954" cy="5683250"/>
          </a:xfrm>
        </p:spPr>
        <p:txBody>
          <a:bodyPr/>
          <a:lstStyle/>
          <a:p>
            <a:r>
              <a:rPr lang="en-IN" dirty="0"/>
              <a:t>Business alignments and commitments</a:t>
            </a:r>
          </a:p>
        </p:txBody>
      </p:sp>
      <p:sp>
        <p:nvSpPr>
          <p:cNvPr id="2" name="Text Placeholder 1">
            <a:extLst>
              <a:ext uri="{FF2B5EF4-FFF2-40B4-BE49-F238E27FC236}">
                <a16:creationId xmlns:a16="http://schemas.microsoft.com/office/drawing/2014/main" id="{B24F50BF-3155-4A4E-A257-90AA422AE5D5}"/>
              </a:ext>
            </a:extLst>
          </p:cNvPr>
          <p:cNvSpPr>
            <a:spLocks noGrp="1"/>
          </p:cNvSpPr>
          <p:nvPr>
            <p:ph type="body" sz="quarter" idx="10"/>
          </p:nvPr>
        </p:nvSpPr>
        <p:spPr/>
        <p:txBody>
          <a:bodyPr/>
          <a:lstStyle/>
          <a:p>
            <a:r>
              <a:rPr lang="en-US" dirty="0">
                <a:solidFill>
                  <a:schemeClr val="tx1"/>
                </a:solidFill>
              </a:rPr>
              <a:t>Why do you need this?</a:t>
            </a:r>
          </a:p>
        </p:txBody>
      </p:sp>
      <p:sp>
        <p:nvSpPr>
          <p:cNvPr id="3" name="Text Placeholder 2">
            <a:extLst>
              <a:ext uri="{FF2B5EF4-FFF2-40B4-BE49-F238E27FC236}">
                <a16:creationId xmlns:a16="http://schemas.microsoft.com/office/drawing/2014/main" id="{96DFF4EE-0893-4988-90F6-81D9700F4E63}"/>
              </a:ext>
            </a:extLst>
          </p:cNvPr>
          <p:cNvSpPr>
            <a:spLocks noGrp="1"/>
          </p:cNvSpPr>
          <p:nvPr>
            <p:ph type="body" sz="quarter" idx="11"/>
          </p:nvPr>
        </p:nvSpPr>
        <p:spPr>
          <a:xfrm>
            <a:off x="4938316" y="1488694"/>
            <a:ext cx="6665423" cy="1211101"/>
          </a:xfrm>
        </p:spPr>
        <p:txBody>
          <a:bodyPr/>
          <a:lstStyle/>
          <a:p>
            <a:r>
              <a:rPr lang="en-US" dirty="0"/>
              <a:t>Business alignment with cloud management is required to rethink commitments to operational management in partnership with the business.</a:t>
            </a:r>
          </a:p>
          <a:p>
            <a:endParaRPr lang="en-US" dirty="0"/>
          </a:p>
        </p:txBody>
      </p:sp>
      <p:sp>
        <p:nvSpPr>
          <p:cNvPr id="8" name="Text Placeholder 1">
            <a:extLst>
              <a:ext uri="{FF2B5EF4-FFF2-40B4-BE49-F238E27FC236}">
                <a16:creationId xmlns:a16="http://schemas.microsoft.com/office/drawing/2014/main" id="{CE661CAC-3445-4DAB-AABA-2B872FDD38EB}"/>
              </a:ext>
            </a:extLst>
          </p:cNvPr>
          <p:cNvSpPr txBox="1">
            <a:spLocks/>
          </p:cNvSpPr>
          <p:nvPr/>
        </p:nvSpPr>
        <p:spPr>
          <a:xfrm>
            <a:off x="4938315" y="2859861"/>
            <a:ext cx="6669658" cy="615553"/>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6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800" b="1" i="0" u="none" strike="noStrike" kern="1200" cap="none" spc="-49" normalizeH="0" baseline="0" noProof="0" dirty="0">
                <a:ln w="3175">
                  <a:noFill/>
                </a:ln>
                <a:solidFill>
                  <a:schemeClr val="tx1"/>
                </a:solidFill>
                <a:effectLst/>
                <a:uLnTx/>
                <a:uFillTx/>
                <a:latin typeface="Segoe UI Semibold"/>
                <a:ea typeface="+mn-ea"/>
                <a:cs typeface="Segoe UI" pitchFamily="34" charset="0"/>
              </a:rPr>
              <a:t>Goals for management baseline</a:t>
            </a:r>
          </a:p>
        </p:txBody>
      </p:sp>
      <p:sp>
        <p:nvSpPr>
          <p:cNvPr id="9" name="Text Placeholder 2">
            <a:extLst>
              <a:ext uri="{FF2B5EF4-FFF2-40B4-BE49-F238E27FC236}">
                <a16:creationId xmlns:a16="http://schemas.microsoft.com/office/drawing/2014/main" id="{D853752D-51F5-433B-8819-B939AD097FBE}"/>
              </a:ext>
            </a:extLst>
          </p:cNvPr>
          <p:cNvSpPr txBox="1">
            <a:spLocks/>
          </p:cNvSpPr>
          <p:nvPr/>
        </p:nvSpPr>
        <p:spPr>
          <a:xfrm>
            <a:off x="4938317" y="3762767"/>
            <a:ext cx="5000814" cy="2134430"/>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sz="1961" b="0" i="0" kern="1200" spc="-49" baseline="0">
                <a:solidFill>
                  <a:schemeClr val="tx1"/>
                </a:solidFill>
                <a:latin typeface="+mn-lt"/>
                <a:ea typeface="+mn-ea"/>
                <a:cs typeface="+mn-cs"/>
              </a:defRPr>
            </a:lvl1pPr>
            <a:lvl2pPr marL="2241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0188" lvl="0" indent="-230188">
              <a:spcAft>
                <a:spcPts val="1200"/>
              </a:spcAft>
              <a:buFont typeface="Arial" panose="020B0604020202020204" pitchFamily="34" charset="0"/>
              <a:buChar char="•"/>
              <a:defRPr/>
            </a:pPr>
            <a:r>
              <a:rPr lang="en-US" dirty="0"/>
              <a:t>Document the criticality and relative business value of each workload</a:t>
            </a:r>
          </a:p>
          <a:p>
            <a:pPr marL="230188" lvl="0" indent="-230188">
              <a:spcAft>
                <a:spcPts val="1200"/>
              </a:spcAft>
              <a:buFont typeface="Arial" panose="020B0604020202020204" pitchFamily="34" charset="0"/>
              <a:buChar char="•"/>
              <a:defRPr/>
            </a:pPr>
            <a:r>
              <a:rPr lang="en-US" dirty="0"/>
              <a:t>Establish clear performance expectations and business interruption time/value metrics</a:t>
            </a:r>
          </a:p>
          <a:p>
            <a:pPr marL="230188" lvl="0" indent="-230188">
              <a:spcAft>
                <a:spcPts val="1200"/>
              </a:spcAft>
              <a:buFont typeface="Arial" panose="020B0604020202020204" pitchFamily="34" charset="0"/>
              <a:buChar char="•"/>
              <a:defRPr/>
            </a:pPr>
            <a:r>
              <a:rPr lang="en-US" dirty="0"/>
              <a:t>Document, track, and report on commitments to cost and performance</a:t>
            </a:r>
          </a:p>
        </p:txBody>
      </p:sp>
    </p:spTree>
    <p:extLst>
      <p:ext uri="{BB962C8B-B14F-4D97-AF65-F5344CB8AC3E}">
        <p14:creationId xmlns:p14="http://schemas.microsoft.com/office/powerpoint/2010/main" val="1602982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51" name="Title 1"/>
          <p:cNvSpPr>
            <a:spLocks noGrp="1"/>
          </p:cNvSpPr>
          <p:nvPr>
            <p:ph type="title"/>
          </p:nvPr>
        </p:nvSpPr>
        <p:spPr/>
        <p:txBody>
          <a:bodyPr/>
          <a:lstStyle/>
          <a:p>
            <a:r>
              <a:rPr lang="en-IN"/>
              <a:t>Methodology to enable cloud management</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36" name="Rectangle 35">
            <a:extLst>
              <a:ext uri="{FF2B5EF4-FFF2-40B4-BE49-F238E27FC236}">
                <a16:creationId xmlns:a16="http://schemas.microsoft.com/office/drawing/2014/main" id="{9FB5DB54-6A0F-4582-BD80-2A9603DE8574}"/>
              </a:ext>
            </a:extLst>
          </p:cNvPr>
          <p:cNvSpPr/>
          <p:nvPr/>
        </p:nvSpPr>
        <p:spPr>
          <a:xfrm>
            <a:off x="11336" y="1336430"/>
            <a:ext cx="12180664" cy="55215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Tree>
    <p:extLst>
      <p:ext uri="{BB962C8B-B14F-4D97-AF65-F5344CB8AC3E}">
        <p14:creationId xmlns:p14="http://schemas.microsoft.com/office/powerpoint/2010/main" val="259888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213CA50-45A8-4B8A-B6AB-A816D1B5963D}"/>
              </a:ext>
            </a:extLst>
          </p:cNvPr>
          <p:cNvGraphicFramePr>
            <a:graphicFrameLocks noGrp="1"/>
          </p:cNvGraphicFramePr>
          <p:nvPr>
            <p:extLst>
              <p:ext uri="{D42A27DB-BD31-4B8C-83A1-F6EECF244321}">
                <p14:modId xmlns:p14="http://schemas.microsoft.com/office/powerpoint/2010/main" val="3175603990"/>
              </p:ext>
            </p:extLst>
          </p:nvPr>
        </p:nvGraphicFramePr>
        <p:xfrm>
          <a:off x="432389" y="899132"/>
          <a:ext cx="11001154" cy="5806642"/>
        </p:xfrm>
        <a:graphic>
          <a:graphicData uri="http://schemas.openxmlformats.org/drawingml/2006/table">
            <a:tbl>
              <a:tblPr firstRow="1" bandRow="1">
                <a:tableStyleId>{5C22544A-7EE6-4342-B048-85BDC9FD1C3A}</a:tableStyleId>
              </a:tblPr>
              <a:tblGrid>
                <a:gridCol w="1680299">
                  <a:extLst>
                    <a:ext uri="{9D8B030D-6E8A-4147-A177-3AD203B41FA5}">
                      <a16:colId xmlns:a16="http://schemas.microsoft.com/office/drawing/2014/main" val="163173438"/>
                    </a:ext>
                  </a:extLst>
                </a:gridCol>
                <a:gridCol w="1919194">
                  <a:extLst>
                    <a:ext uri="{9D8B030D-6E8A-4147-A177-3AD203B41FA5}">
                      <a16:colId xmlns:a16="http://schemas.microsoft.com/office/drawing/2014/main" val="102632042"/>
                    </a:ext>
                  </a:extLst>
                </a:gridCol>
                <a:gridCol w="7401661">
                  <a:extLst>
                    <a:ext uri="{9D8B030D-6E8A-4147-A177-3AD203B41FA5}">
                      <a16:colId xmlns:a16="http://schemas.microsoft.com/office/drawing/2014/main" val="524840548"/>
                    </a:ext>
                  </a:extLst>
                </a:gridCol>
              </a:tblGrid>
              <a:tr h="376640">
                <a:tc gridSpan="3">
                  <a:txBody>
                    <a:bodyPr/>
                    <a:lstStyle/>
                    <a:p>
                      <a:r>
                        <a:rPr lang="en-US" sz="1300" b="0" kern="1200" dirty="0">
                          <a:solidFill>
                            <a:schemeClr val="bg1"/>
                          </a:solidFill>
                          <a:latin typeface="+mn-lt"/>
                          <a:ea typeface="+mn-ea"/>
                          <a:cs typeface="+mn-cs"/>
                        </a:rPr>
                        <a:t>Morning : Overview/Ready/Govern/Manage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3088757"/>
                  </a:ext>
                </a:extLst>
              </a:tr>
              <a:tr h="376640">
                <a:tc>
                  <a:txBody>
                    <a:bodyPr/>
                    <a:lstStyle/>
                    <a:p>
                      <a:r>
                        <a:rPr lang="en-US" sz="1300" b="0" i="0" kern="1200">
                          <a:solidFill>
                            <a:schemeClr val="bg1"/>
                          </a:solidFill>
                          <a:latin typeface="+mn-lt"/>
                          <a:ea typeface="+mn-ea"/>
                          <a:cs typeface="+mn-cs"/>
                        </a:rPr>
                        <a:t>Level</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kern="1200">
                          <a:solidFill>
                            <a:schemeClr val="bg1"/>
                          </a:solidFill>
                          <a:latin typeface="+mn-lt"/>
                          <a:ea typeface="+mn-ea"/>
                          <a:cs typeface="+mn-cs"/>
                        </a:rPr>
                        <a:t>Duration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kern="1200" dirty="0">
                          <a:solidFill>
                            <a:schemeClr val="bg1"/>
                          </a:solidFill>
                          <a:latin typeface="+mn-lt"/>
                          <a:ea typeface="+mn-ea"/>
                          <a:cs typeface="+mn-cs"/>
                        </a:rPr>
                        <a:t>Content</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2597475"/>
                  </a:ext>
                </a:extLst>
              </a:tr>
              <a:tr h="602255">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a:rPr>
                        <a:t>L100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Cloud Adoption Framework Overview</a:t>
                      </a:r>
                    </a:p>
                    <a:p>
                      <a:r>
                        <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Provide an overview of the Cloud Adoption Framework and help customers think about their cloud strategy and create an actionable cloud adoption plan.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4126231"/>
                  </a:ext>
                </a:extLst>
              </a:tr>
              <a:tr h="790474">
                <a:tc>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60 min</a:t>
                      </a:r>
                      <a:endPar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Unlock cloud adoption using Azure landing zones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t>
                      </a:r>
                    </a:p>
                    <a:p>
                      <a:pPr marL="0" marR="0" lvl="0" indent="0" algn="l" rtl="0" eaLnBrk="1" fontAlgn="auto" latinLnBrk="0" hangingPunct="1">
                        <a:lnSpc>
                          <a:spcPct val="100000"/>
                        </a:lnSpc>
                        <a:spcBef>
                          <a:spcPts val="0"/>
                        </a:spcBef>
                        <a:spcAft>
                          <a:spcPts val="0"/>
                        </a:spcAft>
                        <a:buFontTx/>
                        <a:buNone/>
                      </a:pPr>
                      <a:r>
                        <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Provide an overview of the Azure landing zones, why are they important and what are the different landing zones implementation options. Customers will also go through an operating model exercise to decide what option would best suit their needs. </a:t>
                      </a:r>
                      <a:endPar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753884"/>
                  </a:ext>
                </a:extLst>
              </a:tr>
              <a:tr h="601228">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a:rPr>
                        <a:t>Establish cloud governance using the Cloud Adoption Framework</a:t>
                      </a:r>
                    </a:p>
                    <a:p>
                      <a:pPr marL="0" marR="0" lvl="0" indent="0" algn="l" rtl="0" eaLnBrk="1" fontAlgn="auto" latinLnBrk="0" hangingPunct="1">
                        <a:lnSpc>
                          <a:spcPct val="100000"/>
                        </a:lnSpc>
                        <a:spcBef>
                          <a:spcPts val="0"/>
                        </a:spcBef>
                        <a:spcAft>
                          <a:spcPts val="0"/>
                        </a:spcAft>
                        <a:buFontTx/>
                        <a:buNone/>
                      </a:pPr>
                      <a:r>
                        <a:rPr lang="en-US" sz="1100" b="0" i="0" kern="1200" dirty="0">
                          <a:solidFill>
                            <a:schemeClr val="bg1"/>
                          </a:solidFill>
                          <a:effectLst/>
                          <a:latin typeface="+mn-lt"/>
                          <a:ea typeface="+mn-ea"/>
                          <a:cs typeface="+mn-cs"/>
                        </a:rPr>
                        <a:t>Leverage the agile, iterative methodology to enable governance maturity without impeding migration or innovation.</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13969"/>
                  </a:ext>
                </a:extLst>
              </a:tr>
              <a:tr h="603894">
                <a:tc>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300" b="1" i="0" u="none" strike="noStrike" kern="1200" cap="none" spc="0" normalizeH="0" baseline="0" noProof="0" dirty="0">
                          <a:ln>
                            <a:noFill/>
                          </a:ln>
                          <a:solidFill>
                            <a:schemeClr val="bg1"/>
                          </a:solidFill>
                          <a:effectLst/>
                          <a:uLnTx/>
                          <a:uFillTx/>
                          <a:latin typeface="Calibri" panose="020F0502020204030204"/>
                        </a:rPr>
                        <a:t>Manage your cloud operations to achieve business value</a:t>
                      </a:r>
                    </a:p>
                    <a:p>
                      <a:pPr lvl="0" algn="l">
                        <a:lnSpc>
                          <a:spcPct val="100000"/>
                        </a:lnSpc>
                        <a:spcBef>
                          <a:spcPts val="0"/>
                        </a:spcBef>
                        <a:spcAft>
                          <a:spcPts val="0"/>
                        </a:spcAft>
                        <a:buNone/>
                      </a:pPr>
                      <a:r>
                        <a:rPr lang="en-US" sz="1100" b="0" i="0" u="none" strike="noStrike" kern="1200" cap="none" spc="0" normalizeH="0" baseline="0" noProof="0" dirty="0">
                          <a:ln>
                            <a:noFill/>
                          </a:ln>
                          <a:solidFill>
                            <a:schemeClr val="bg1"/>
                          </a:solidFill>
                          <a:effectLst/>
                          <a:uLnTx/>
                          <a:uFillTx/>
                          <a:latin typeface="Calibri" panose="020F0502020204030204"/>
                        </a:rPr>
                        <a:t>Learn the best practices to support ongoing cloud operations to deliver tangible business outcomes.</a:t>
                      </a:r>
                      <a:endParaRPr lang="en-US" sz="1100" b="0" i="0" u="none" strike="noStrike" kern="1200" cap="none" spc="0" normalizeH="0" baseline="0" noProof="0" dirty="0">
                        <a:ln>
                          <a:noFill/>
                        </a:ln>
                        <a:solidFill>
                          <a:schemeClr val="bg1"/>
                        </a:solidFill>
                        <a:effectLst/>
                        <a:uLnTx/>
                        <a:uFillTx/>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0757450"/>
                  </a:ext>
                </a:extLst>
              </a:tr>
              <a:tr h="37664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mn-lt"/>
                          <a:ea typeface="+mn-ea"/>
                          <a:cs typeface="+mn-cs"/>
                        </a:rPr>
                        <a:t>Afternoon : Hands-On Exercises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0960006"/>
                  </a:ext>
                </a:extLst>
              </a:tr>
              <a:tr h="376640">
                <a:tc rowSpan="5">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a:rPr>
                        <a:t>L300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i="0">
                          <a:solidFill>
                            <a:schemeClr val="bg1"/>
                          </a:solidFill>
                        </a:rPr>
                        <a:t>15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a:ln>
                            <a:noFill/>
                          </a:ln>
                          <a:solidFill>
                            <a:schemeClr val="bg1"/>
                          </a:solidFill>
                          <a:effectLst/>
                          <a:uLnTx/>
                          <a:uFillTx/>
                          <a:latin typeface="Calibri" panose="020F0502020204030204"/>
                          <a:ea typeface="+mn-ea"/>
                          <a:cs typeface="Segoe UI Light" panose="020B0502040204020203" pitchFamily="34" charset="0"/>
                        </a:rPr>
                        <a:t>Introducing Hands-on-lab(HOL) process &amp; goals for the afternoon</a:t>
                      </a:r>
                      <a:endParaRPr lang="en-US" sz="1300" i="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3266026"/>
                  </a:ext>
                </a:extLst>
              </a:tr>
              <a:tr h="427759">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30 min </a:t>
                      </a:r>
                      <a:endPar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1</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Start</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small</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and expand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landing zone implementation option </a:t>
                      </a:r>
                      <a:endPar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6304640"/>
                  </a:ext>
                </a:extLst>
              </a:tr>
              <a:tr h="627626">
                <a:tc vMerge="1">
                  <a:txBody>
                    <a:bodyPr/>
                    <a:lstStyle/>
                    <a:p>
                      <a:endParaRPr lang="en-US"/>
                    </a:p>
                  </a:txBody>
                  <a:tcPr/>
                </a:tc>
                <a:tc>
                  <a:txBody>
                    <a:bodyPr/>
                    <a:lstStyle/>
                    <a:p>
                      <a:pPr lvl="0">
                        <a:buNone/>
                      </a:pPr>
                      <a:r>
                        <a:rPr lang="en-US" sz="1300" b="0" i="0" u="none" strike="noStrike" kern="1200" cap="none" spc="0" normalizeH="0" baseline="0">
                          <a:ln>
                            <a:noFill/>
                          </a:ln>
                          <a:solidFill>
                            <a:schemeClr val="bg1"/>
                          </a:solidFill>
                          <a:effectLst/>
                          <a:uLnTx/>
                          <a:uFillTx/>
                          <a:latin typeface="Calibri" panose="020F0502020204030204"/>
                          <a:ea typeface="+mn-ea"/>
                          <a:cs typeface="Segoe UI Light"/>
                        </a:rPr>
                        <a:t>45 min </a:t>
                      </a:r>
                      <a:endParaRPr kumimoji="0" lang="en-US" sz="1700" i="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HOL 2: </a:t>
                      </a:r>
                      <a:r>
                        <a:rPr lang="en-US" sz="1300" b="1" i="0" u="none" strike="noStrike" kern="1200" cap="none" spc="0" normalizeH="0" baseline="0" dirty="0">
                          <a:ln>
                            <a:noFill/>
                          </a:ln>
                          <a:solidFill>
                            <a:schemeClr val="bg1"/>
                          </a:solidFill>
                          <a:effectLst/>
                          <a:uLnTx/>
                          <a:uFillTx/>
                          <a:latin typeface="Calibri" panose="020F0502020204030204"/>
                          <a:ea typeface="+mn-ea"/>
                          <a:cs typeface="Segoe UI Light"/>
                        </a:rPr>
                        <a:t>Governance</a:t>
                      </a: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 </a:t>
                      </a:r>
                      <a:endParaRPr lang="en-US" sz="1300" b="0" i="0" u="none" strike="noStrike" kern="1200" cap="none" spc="0" normalizeH="0" baseline="0" noProof="0" dirty="0">
                        <a:ln>
                          <a:noFill/>
                        </a:ln>
                        <a:solidFill>
                          <a:schemeClr val="bg1"/>
                        </a:solidFill>
                        <a:effectLst/>
                        <a:highlight>
                          <a:srgbClr val="00FF00"/>
                        </a:highlight>
                        <a:uLnTx/>
                        <a:uFillTx/>
                      </a:endParaRPr>
                    </a:p>
                    <a:p>
                      <a:pPr lvl="1">
                        <a:buNone/>
                      </a:pPr>
                      <a:r>
                        <a:rPr lang="en-US" sz="1200" b="0" i="0" u="none" strike="noStrike" kern="1200" cap="none" spc="0" normalizeH="0" baseline="0" dirty="0">
                          <a:ln>
                            <a:noFill/>
                          </a:ln>
                          <a:solidFill>
                            <a:schemeClr val="bg1"/>
                          </a:solidFill>
                          <a:effectLst/>
                          <a:uLnTx/>
                          <a:uFillTx/>
                          <a:latin typeface="Calibri" panose="020F0502020204030204"/>
                          <a:ea typeface="+mn-ea"/>
                          <a:cs typeface="Segoe UI Light"/>
                        </a:rPr>
                        <a:t>Create a governance MVP by setting up management groups, resource groups, cost management and  RBAC</a:t>
                      </a:r>
                      <a:endParaRPr kumimoji="0" lang="en-US" sz="15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459242"/>
                  </a:ext>
                </a:extLst>
              </a:tr>
              <a:tr h="338713">
                <a:tc vMerge="1">
                  <a:txBody>
                    <a:bodyPr/>
                    <a:lstStyle/>
                    <a:p>
                      <a:endParaRPr lang="en-US"/>
                    </a:p>
                  </a:txBody>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60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FontTx/>
                        <a:buNone/>
                      </a:pP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3:</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Enterprise scale</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landing zones lab</a:t>
                      </a:r>
                      <a:endPar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135471"/>
                  </a:ext>
                </a:extLst>
              </a:tr>
              <a:tr h="284460">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Next steps &amp; how to get started</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2075268"/>
                  </a:ext>
                </a:extLst>
              </a:tr>
            </a:tbl>
          </a:graphicData>
        </a:graphic>
      </p:graphicFrame>
      <p:sp>
        <p:nvSpPr>
          <p:cNvPr id="10" name="TextBox 9">
            <a:extLst>
              <a:ext uri="{FF2B5EF4-FFF2-40B4-BE49-F238E27FC236}">
                <a16:creationId xmlns:a16="http://schemas.microsoft.com/office/drawing/2014/main" id="{8318D2D2-1D7D-4EC5-83E8-6FDDCE40E501}"/>
              </a:ext>
            </a:extLst>
          </p:cNvPr>
          <p:cNvSpPr txBox="1"/>
          <p:nvPr/>
        </p:nvSpPr>
        <p:spPr>
          <a:xfrm>
            <a:off x="432389" y="252801"/>
            <a:ext cx="11001155" cy="646331"/>
          </a:xfrm>
          <a:prstGeom prst="rect">
            <a:avLst/>
          </a:prstGeom>
          <a:solidFill>
            <a:schemeClr val="tx1"/>
          </a:solidFill>
        </p:spPr>
        <p:txBody>
          <a:bodyPr wrap="square">
            <a:spAutoFit/>
          </a:bodyPr>
          <a:lstStyle/>
          <a:p>
            <a:r>
              <a:rPr lang="en-US" sz="1800" dirty="0">
                <a:solidFill>
                  <a:schemeClr val="bg1"/>
                </a:solidFill>
                <a:latin typeface="+mj-lt"/>
              </a:rPr>
              <a:t>Azure Virtual Workshop: </a:t>
            </a:r>
          </a:p>
          <a:p>
            <a:r>
              <a:rPr lang="en-US" sz="1800" dirty="0">
                <a:solidFill>
                  <a:schemeClr val="bg1"/>
                </a:solidFill>
                <a:latin typeface="+mj-lt"/>
              </a:rPr>
              <a:t>Prepare your landing zone using Cloud Adoption Framework </a:t>
            </a:r>
          </a:p>
        </p:txBody>
      </p:sp>
      <p:sp>
        <p:nvSpPr>
          <p:cNvPr id="11" name="Rectangle 10">
            <a:extLst>
              <a:ext uri="{FF2B5EF4-FFF2-40B4-BE49-F238E27FC236}">
                <a16:creationId xmlns:a16="http://schemas.microsoft.com/office/drawing/2014/main" id="{7A01C8BA-07F3-47C6-A0EA-EDEC7B7C3E83}"/>
              </a:ext>
            </a:extLst>
          </p:cNvPr>
          <p:cNvSpPr/>
          <p:nvPr/>
        </p:nvSpPr>
        <p:spPr bwMode="auto">
          <a:xfrm>
            <a:off x="432388" y="3689405"/>
            <a:ext cx="11001154" cy="576396"/>
          </a:xfrm>
          <a:prstGeom prst="rect">
            <a:avLst/>
          </a:prstGeom>
          <a:no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1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Define business criticality</a:t>
            </a:r>
            <a:br>
              <a:rPr lang="en-US" dirty="0"/>
            </a:br>
            <a:r>
              <a:rPr lang="en-IN" dirty="0">
                <a:solidFill>
                  <a:schemeClr val="tx1"/>
                </a:solidFill>
              </a:rPr>
              <a:t>Business alignment</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6917889" cy="3859518"/>
          </a:xfrm>
        </p:spPr>
        <p:txBody>
          <a:bodyPr/>
          <a:lstStyle/>
          <a:p>
            <a:pPr marL="0" indent="0">
              <a:buNone/>
            </a:pPr>
            <a:r>
              <a:rPr lang="en-US" sz="2000" dirty="0"/>
              <a:t>Map workloads to business processes and rank their criticality to focus investments</a:t>
            </a:r>
          </a:p>
          <a:p>
            <a:pPr marL="0" indent="0">
              <a:buNone/>
            </a:pPr>
            <a:endParaRPr lang="en-IN" sz="2000" dirty="0"/>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Understand the criticality </a:t>
            </a:r>
            <a:r>
              <a:rPr lang="en-US" sz="1800" dirty="0">
                <a:solidFill>
                  <a:schemeClr val="tx1"/>
                </a:solidFill>
              </a:rPr>
              <a:t>of each workload in the IT portfolio to identify mission critical workloads</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Create a criticality scale </a:t>
            </a:r>
            <a:r>
              <a:rPr lang="en-US" sz="1800" dirty="0">
                <a:solidFill>
                  <a:schemeClr val="tx1"/>
                </a:solidFill>
              </a:rPr>
              <a:t>for criticality with business and categorize them with custom criticality classifications</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Define default criticality </a:t>
            </a:r>
            <a:r>
              <a:rPr lang="en-US" sz="1800" dirty="0">
                <a:solidFill>
                  <a:schemeClr val="tx1"/>
                </a:solidFill>
              </a:rPr>
              <a:t>to apply to all workloads and ensure criticality classification doesn't block your broader cloud strategy</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Use pre-defined templates </a:t>
            </a:r>
            <a:r>
              <a:rPr lang="en-US" sz="1800" dirty="0">
                <a:solidFill>
                  <a:schemeClr val="tx1"/>
                </a:solidFill>
              </a:rPr>
              <a:t>to record the criticality scale, define default criticality, and provide the correct value to reflect any deviations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797141"/>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Operations management workbook</a:t>
            </a:r>
          </a:p>
        </p:txBody>
      </p:sp>
      <p:grpSp>
        <p:nvGrpSpPr>
          <p:cNvPr id="2" name="Group 1">
            <a:extLst>
              <a:ext uri="{FF2B5EF4-FFF2-40B4-BE49-F238E27FC236}">
                <a16:creationId xmlns:a16="http://schemas.microsoft.com/office/drawing/2014/main" id="{A5C03C23-CE2B-4479-A0FF-8B07B5B37144}"/>
              </a:ext>
            </a:extLst>
          </p:cNvPr>
          <p:cNvGrpSpPr/>
          <p:nvPr/>
        </p:nvGrpSpPr>
        <p:grpSpPr>
          <a:xfrm>
            <a:off x="8978963" y="3870251"/>
            <a:ext cx="2371314" cy="1649541"/>
            <a:chOff x="4910343" y="3870251"/>
            <a:chExt cx="2371314" cy="1649541"/>
          </a:xfrm>
        </p:grpSpPr>
        <p:sp>
          <p:nvSpPr>
            <p:cNvPr id="13" name="Rounded Rectangle 26">
              <a:extLst>
                <a:ext uri="{FF2B5EF4-FFF2-40B4-BE49-F238E27FC236}">
                  <a16:creationId xmlns:a16="http://schemas.microsoft.com/office/drawing/2014/main" id="{4EB1A591-283D-4EA4-8FAA-222FA0F1D197}"/>
                </a:ext>
              </a:extLst>
            </p:cNvPr>
            <p:cNvSpPr/>
            <p:nvPr/>
          </p:nvSpPr>
          <p:spPr bwMode="auto">
            <a:xfrm>
              <a:off x="5070282" y="4632867"/>
              <a:ext cx="2051436" cy="7201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14" name="TextBox 13">
              <a:extLst>
                <a:ext uri="{FF2B5EF4-FFF2-40B4-BE49-F238E27FC236}">
                  <a16:creationId xmlns:a16="http://schemas.microsoft.com/office/drawing/2014/main" id="{77744412-B2C5-4DBC-8AEF-F86137F26F8F}"/>
                </a:ext>
              </a:extLst>
            </p:cNvPr>
            <p:cNvSpPr txBox="1"/>
            <p:nvPr/>
          </p:nvSpPr>
          <p:spPr>
            <a:xfrm>
              <a:off x="5070282" y="4100878"/>
              <a:ext cx="2018181" cy="276999"/>
            </a:xfrm>
            <a:prstGeom prst="rect">
              <a:avLst/>
            </a:prstGeom>
            <a:noFill/>
          </p:spPr>
          <p:txBody>
            <a:bodyPr wrap="none" lIns="0" tIns="0" rIns="0" bIns="0" rtlCol="0">
              <a:spAutoFit/>
            </a:bodyPr>
            <a:lstStyle/>
            <a:p>
              <a:pPr defTabSz="932472" fontAlgn="base">
                <a:spcBef>
                  <a:spcPct val="0"/>
                </a:spcBef>
                <a:spcAft>
                  <a:spcPct val="0"/>
                </a:spcAft>
                <a:defRPr/>
              </a:pPr>
              <a:r>
                <a:rPr lang="en-IN" dirty="0">
                  <a:latin typeface="Segoe UI Semibold" panose="020B0702040204020203" pitchFamily="34" charset="0"/>
                  <a:cs typeface="Segoe UI Semibold" panose="020B0702040204020203" pitchFamily="34" charset="0"/>
                </a:rPr>
                <a:t>Business alignment</a:t>
              </a:r>
            </a:p>
          </p:txBody>
        </p:sp>
        <p:sp>
          <p:nvSpPr>
            <p:cNvPr id="15" name="Rectangle 14">
              <a:extLst>
                <a:ext uri="{FF2B5EF4-FFF2-40B4-BE49-F238E27FC236}">
                  <a16:creationId xmlns:a16="http://schemas.microsoft.com/office/drawing/2014/main" id="{2318F4F4-8E61-4657-98AE-F5F8C1956822}"/>
                </a:ext>
              </a:extLst>
            </p:cNvPr>
            <p:cNvSpPr/>
            <p:nvPr/>
          </p:nvSpPr>
          <p:spPr bwMode="auto">
            <a:xfrm>
              <a:off x="4910343" y="3870251"/>
              <a:ext cx="2371314" cy="1649541"/>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9301787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Understanding business impact</a:t>
            </a:r>
            <a:br>
              <a:rPr lang="en-US" dirty="0"/>
            </a:br>
            <a:r>
              <a:rPr lang="en-IN" dirty="0">
                <a:solidFill>
                  <a:schemeClr val="tx1"/>
                </a:solidFill>
              </a:rPr>
              <a:t>Business alignment</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6917889" cy="3859518"/>
          </a:xfrm>
        </p:spPr>
        <p:txBody>
          <a:bodyPr/>
          <a:lstStyle/>
          <a:p>
            <a:pPr marL="0" indent="0">
              <a:buNone/>
            </a:pPr>
            <a:r>
              <a:rPr lang="en-US" sz="2000" dirty="0"/>
              <a:t>Understand the impact of potential outages to aid in evaluating return on investment for cloud management.</a:t>
            </a:r>
          </a:p>
          <a:p>
            <a:pPr marL="0" indent="0">
              <a:buNone/>
            </a:pPr>
            <a:endParaRPr lang="en-IN" sz="2000" dirty="0"/>
          </a:p>
          <a:p>
            <a:pPr marL="285750" indent="-285750">
              <a:lnSpc>
                <a:spcPct val="90000"/>
              </a:lnSpc>
              <a:spcAft>
                <a:spcPts val="1800"/>
              </a:spcAft>
              <a:buClr>
                <a:schemeClr val="tx1"/>
              </a:buClr>
              <a:buFont typeface="Arial" panose="020B0604020202020204" pitchFamily="34" charset="0"/>
              <a:buChar char="•"/>
            </a:pPr>
            <a:r>
              <a:rPr lang="en-US" sz="1800" dirty="0">
                <a:solidFill>
                  <a:schemeClr val="tx1"/>
                </a:solidFill>
              </a:rPr>
              <a:t>Business impact </a:t>
            </a:r>
            <a:r>
              <a:rPr lang="en-US" sz="1800" dirty="0">
                <a:solidFill>
                  <a:schemeClr val="tx2"/>
                </a:solidFill>
              </a:rPr>
              <a:t>serves as a prioritization variable </a:t>
            </a:r>
            <a:r>
              <a:rPr lang="en-US" sz="1800" dirty="0">
                <a:solidFill>
                  <a:schemeClr val="tx1"/>
                </a:solidFill>
              </a:rPr>
              <a:t>when recovering systems during an outage.</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Calculate impact time </a:t>
            </a:r>
            <a:r>
              <a:rPr lang="en-US" sz="1800" dirty="0">
                <a:solidFill>
                  <a:schemeClr val="tx1"/>
                </a:solidFill>
              </a:rPr>
              <a:t>depending on the nature of workloads, from high to low frequency of workload usage</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Calculate the total business impact </a:t>
            </a:r>
            <a:r>
              <a:rPr lang="en-US" sz="1800" dirty="0">
                <a:solidFill>
                  <a:schemeClr val="tx1"/>
                </a:solidFill>
              </a:rPr>
              <a:t>more accurately with three approaches, including adjusted losses, historical losses, and complete loss calculation</a:t>
            </a:r>
          </a:p>
          <a:p>
            <a:pPr marL="285750" indent="-285750">
              <a:lnSpc>
                <a:spcPct val="90000"/>
              </a:lnSpc>
              <a:spcAft>
                <a:spcPts val="1800"/>
              </a:spcAft>
              <a:buClr>
                <a:schemeClr val="tx1"/>
              </a:buClr>
              <a:buFont typeface="Arial" panose="020B0604020202020204" pitchFamily="34" charset="0"/>
              <a:buChar char="•"/>
            </a:pPr>
            <a:r>
              <a:rPr lang="en-US" sz="1800" dirty="0">
                <a:solidFill>
                  <a:schemeClr val="tx2"/>
                </a:solidFill>
              </a:rPr>
              <a:t>Calculate workload impact</a:t>
            </a:r>
            <a:r>
              <a:rPr lang="en-US" sz="1800" dirty="0">
                <a:solidFill>
                  <a:schemeClr val="tx1"/>
                </a:solidFill>
              </a:rPr>
              <a:t>, which must be attributed across each of the workloads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797141"/>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Operations management workbook</a:t>
            </a:r>
          </a:p>
        </p:txBody>
      </p:sp>
      <p:grpSp>
        <p:nvGrpSpPr>
          <p:cNvPr id="2" name="Group 1">
            <a:extLst>
              <a:ext uri="{FF2B5EF4-FFF2-40B4-BE49-F238E27FC236}">
                <a16:creationId xmlns:a16="http://schemas.microsoft.com/office/drawing/2014/main" id="{A5C03C23-CE2B-4479-A0FF-8B07B5B37144}"/>
              </a:ext>
            </a:extLst>
          </p:cNvPr>
          <p:cNvGrpSpPr/>
          <p:nvPr/>
        </p:nvGrpSpPr>
        <p:grpSpPr>
          <a:xfrm>
            <a:off x="8978963" y="3870251"/>
            <a:ext cx="2371314" cy="1649541"/>
            <a:chOff x="4910343" y="3870251"/>
            <a:chExt cx="2371314" cy="1649541"/>
          </a:xfrm>
        </p:grpSpPr>
        <p:sp>
          <p:nvSpPr>
            <p:cNvPr id="13" name="Rounded Rectangle 26">
              <a:extLst>
                <a:ext uri="{FF2B5EF4-FFF2-40B4-BE49-F238E27FC236}">
                  <a16:creationId xmlns:a16="http://schemas.microsoft.com/office/drawing/2014/main" id="{4EB1A591-283D-4EA4-8FAA-222FA0F1D197}"/>
                </a:ext>
              </a:extLst>
            </p:cNvPr>
            <p:cNvSpPr/>
            <p:nvPr/>
          </p:nvSpPr>
          <p:spPr bwMode="auto">
            <a:xfrm>
              <a:off x="5070282" y="4632867"/>
              <a:ext cx="2051436" cy="7201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
          <p:nvSpPr>
            <p:cNvPr id="14" name="TextBox 13">
              <a:extLst>
                <a:ext uri="{FF2B5EF4-FFF2-40B4-BE49-F238E27FC236}">
                  <a16:creationId xmlns:a16="http://schemas.microsoft.com/office/drawing/2014/main" id="{77744412-B2C5-4DBC-8AEF-F86137F26F8F}"/>
                </a:ext>
              </a:extLst>
            </p:cNvPr>
            <p:cNvSpPr txBox="1"/>
            <p:nvPr/>
          </p:nvSpPr>
          <p:spPr>
            <a:xfrm>
              <a:off x="5070282" y="4100878"/>
              <a:ext cx="2018181" cy="276999"/>
            </a:xfrm>
            <a:prstGeom prst="rect">
              <a:avLst/>
            </a:prstGeom>
            <a:noFill/>
          </p:spPr>
          <p:txBody>
            <a:bodyPr wrap="none" lIns="0" tIns="0" rIns="0" bIns="0" rtlCol="0">
              <a:spAutoFit/>
            </a:bodyPr>
            <a:lstStyle/>
            <a:p>
              <a:pPr defTabSz="932472" fontAlgn="base">
                <a:spcBef>
                  <a:spcPct val="0"/>
                </a:spcBef>
                <a:spcAft>
                  <a:spcPct val="0"/>
                </a:spcAft>
                <a:defRPr/>
              </a:pPr>
              <a:r>
                <a:rPr lang="en-IN" dirty="0">
                  <a:latin typeface="Segoe UI Semibold" panose="020B0702040204020203" pitchFamily="34" charset="0"/>
                  <a:cs typeface="Segoe UI Semibold" panose="020B0702040204020203" pitchFamily="34" charset="0"/>
                </a:rPr>
                <a:t>Business alignment</a:t>
              </a:r>
            </a:p>
          </p:txBody>
        </p:sp>
        <p:sp>
          <p:nvSpPr>
            <p:cNvPr id="15" name="Rectangle 14">
              <a:extLst>
                <a:ext uri="{FF2B5EF4-FFF2-40B4-BE49-F238E27FC236}">
                  <a16:creationId xmlns:a16="http://schemas.microsoft.com/office/drawing/2014/main" id="{2318F4F4-8E61-4657-98AE-F5F8C1956822}"/>
                </a:ext>
              </a:extLst>
            </p:cNvPr>
            <p:cNvSpPr/>
            <p:nvPr/>
          </p:nvSpPr>
          <p:spPr bwMode="auto">
            <a:xfrm>
              <a:off x="4910343" y="3870251"/>
              <a:ext cx="2371314" cy="1649541"/>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86903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Establish business commitments</a:t>
            </a:r>
            <a:br>
              <a:rPr lang="en-US" dirty="0"/>
            </a:br>
            <a:r>
              <a:rPr lang="en-IN" dirty="0">
                <a:solidFill>
                  <a:schemeClr val="tx1"/>
                </a:solidFill>
              </a:rPr>
              <a:t>Business alignment</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7145452" cy="4569456"/>
          </a:xfrm>
        </p:spPr>
        <p:txBody>
          <a:bodyPr/>
          <a:lstStyle/>
          <a:p>
            <a:pPr marL="0" indent="0">
              <a:buNone/>
            </a:pPr>
            <a:r>
              <a:rPr lang="en-US" sz="2000" dirty="0"/>
              <a:t>Develop true partnerships by creating and documenting agreements with the business.</a:t>
            </a:r>
          </a:p>
          <a:p>
            <a:pPr marL="0" indent="0">
              <a:buNone/>
            </a:pPr>
            <a:endParaRPr lang="en-IN" sz="2000" dirty="0"/>
          </a:p>
          <a:p>
            <a:pPr marL="285750" indent="-285750">
              <a:lnSpc>
                <a:spcPct val="90000"/>
              </a:lnSpc>
              <a:spcAft>
                <a:spcPts val="800"/>
              </a:spcAft>
              <a:buClr>
                <a:schemeClr val="tx1"/>
              </a:buClr>
              <a:buFont typeface="Arial" panose="020B0604020202020204" pitchFamily="34" charset="0"/>
              <a:buChar char="•"/>
            </a:pPr>
            <a:r>
              <a:rPr lang="en-US" sz="1800" dirty="0">
                <a:solidFill>
                  <a:schemeClr val="tx1"/>
                </a:solidFill>
              </a:rPr>
              <a:t>Define business commitment by </a:t>
            </a:r>
            <a:r>
              <a:rPr lang="en-US" sz="1800" dirty="0">
                <a:solidFill>
                  <a:schemeClr val="tx2"/>
                </a:solidFill>
              </a:rPr>
              <a:t>aligning the proper level of operational management</a:t>
            </a:r>
            <a:r>
              <a:rPr lang="en-US" sz="1800" dirty="0">
                <a:solidFill>
                  <a:schemeClr val="tx1"/>
                </a:solidFill>
              </a:rPr>
              <a:t> at an acceptable operating cost</a:t>
            </a:r>
          </a:p>
          <a:p>
            <a:pPr marL="285750" indent="-285750">
              <a:lnSpc>
                <a:spcPct val="90000"/>
              </a:lnSpc>
              <a:spcAft>
                <a:spcPts val="800"/>
              </a:spcAft>
              <a:buClr>
                <a:schemeClr val="tx1"/>
              </a:buClr>
              <a:buFont typeface="Arial" panose="020B0604020202020204" pitchFamily="34" charset="0"/>
              <a:buChar char="•"/>
            </a:pPr>
            <a:r>
              <a:rPr lang="en-US" sz="1800" dirty="0">
                <a:solidFill>
                  <a:schemeClr val="tx2"/>
                </a:solidFill>
              </a:rPr>
              <a:t>Commitments to business stability</a:t>
            </a:r>
            <a:r>
              <a:rPr lang="en-US" sz="1800" dirty="0">
                <a:solidFill>
                  <a:schemeClr val="tx1"/>
                </a:solidFill>
              </a:rPr>
              <a:t>, via technical resiliency or other SLA impacts, are a business justification decision</a:t>
            </a:r>
          </a:p>
          <a:p>
            <a:pPr marL="285750" indent="-285750">
              <a:lnSpc>
                <a:spcPct val="90000"/>
              </a:lnSpc>
              <a:spcAft>
                <a:spcPts val="800"/>
              </a:spcAft>
              <a:buClr>
                <a:schemeClr val="tx1"/>
              </a:buClr>
              <a:buFont typeface="Arial" panose="020B0604020202020204" pitchFamily="34" charset="0"/>
              <a:buChar char="•"/>
            </a:pPr>
            <a:r>
              <a:rPr lang="en-US" sz="1800" dirty="0">
                <a:solidFill>
                  <a:schemeClr val="tx1"/>
                </a:solidFill>
              </a:rPr>
              <a:t>Establish commitment with the business by aligning the following aspects:</a:t>
            </a:r>
          </a:p>
          <a:p>
            <a:pPr marL="461963" indent="-231775">
              <a:lnSpc>
                <a:spcPct val="90000"/>
              </a:lnSpc>
              <a:spcAft>
                <a:spcPts val="800"/>
              </a:spcAft>
              <a:buClr>
                <a:schemeClr val="tx1"/>
              </a:buClr>
            </a:pPr>
            <a:r>
              <a:rPr lang="en-US" sz="1600" dirty="0">
                <a:solidFill>
                  <a:schemeClr val="tx1"/>
                </a:solidFill>
              </a:rPr>
              <a:t>IT operations prerequisites</a:t>
            </a:r>
          </a:p>
          <a:p>
            <a:pPr marL="461963" indent="-231775">
              <a:lnSpc>
                <a:spcPct val="90000"/>
              </a:lnSpc>
              <a:spcAft>
                <a:spcPts val="800"/>
              </a:spcAft>
              <a:buClr>
                <a:schemeClr val="tx1"/>
              </a:buClr>
            </a:pPr>
            <a:r>
              <a:rPr lang="en-US" sz="1600" dirty="0">
                <a:solidFill>
                  <a:schemeClr val="tx1"/>
                </a:solidFill>
              </a:rPr>
              <a:t>Management responsibility</a:t>
            </a:r>
          </a:p>
          <a:p>
            <a:pPr marL="461963" indent="-231775">
              <a:lnSpc>
                <a:spcPct val="90000"/>
              </a:lnSpc>
              <a:spcAft>
                <a:spcPts val="800"/>
              </a:spcAft>
              <a:buClr>
                <a:schemeClr val="tx1"/>
              </a:buClr>
            </a:pPr>
            <a:r>
              <a:rPr lang="en-US" sz="1600" dirty="0">
                <a:solidFill>
                  <a:schemeClr val="tx1"/>
                </a:solidFill>
              </a:rPr>
              <a:t>Cloud tenancy</a:t>
            </a:r>
          </a:p>
          <a:p>
            <a:pPr marL="461963" indent="-231775">
              <a:lnSpc>
                <a:spcPct val="90000"/>
              </a:lnSpc>
              <a:spcAft>
                <a:spcPts val="800"/>
              </a:spcAft>
              <a:buClr>
                <a:schemeClr val="tx1"/>
              </a:buClr>
            </a:pPr>
            <a:r>
              <a:rPr lang="en-US" sz="1600" dirty="0">
                <a:solidFill>
                  <a:schemeClr val="tx1"/>
                </a:solidFill>
              </a:rPr>
              <a:t>Soft-cost factors</a:t>
            </a:r>
          </a:p>
          <a:p>
            <a:pPr marL="461963" indent="-231775">
              <a:lnSpc>
                <a:spcPct val="90000"/>
              </a:lnSpc>
              <a:spcAft>
                <a:spcPts val="800"/>
              </a:spcAft>
              <a:buClr>
                <a:schemeClr val="tx1"/>
              </a:buClr>
            </a:pPr>
            <a:r>
              <a:rPr lang="en-US" sz="1600" dirty="0">
                <a:solidFill>
                  <a:schemeClr val="tx1"/>
                </a:solidFill>
              </a:rPr>
              <a:t>Loss avoidance ROI</a:t>
            </a:r>
          </a:p>
          <a:p>
            <a:pPr marL="461963" indent="-231775">
              <a:lnSpc>
                <a:spcPct val="90000"/>
              </a:lnSpc>
              <a:spcAft>
                <a:spcPts val="800"/>
              </a:spcAft>
              <a:buClr>
                <a:schemeClr val="tx1"/>
              </a:buClr>
            </a:pPr>
            <a:r>
              <a:rPr lang="en-US" sz="1600" dirty="0">
                <a:solidFill>
                  <a:schemeClr val="tx1"/>
                </a:solidFill>
              </a:rPr>
              <a:t>Validation of management level</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797141"/>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Operations management workbook</a:t>
            </a:r>
          </a:p>
        </p:txBody>
      </p:sp>
      <p:grpSp>
        <p:nvGrpSpPr>
          <p:cNvPr id="2" name="Group 1">
            <a:extLst>
              <a:ext uri="{FF2B5EF4-FFF2-40B4-BE49-F238E27FC236}">
                <a16:creationId xmlns:a16="http://schemas.microsoft.com/office/drawing/2014/main" id="{A5C03C23-CE2B-4479-A0FF-8B07B5B37144}"/>
              </a:ext>
            </a:extLst>
          </p:cNvPr>
          <p:cNvGrpSpPr/>
          <p:nvPr/>
        </p:nvGrpSpPr>
        <p:grpSpPr>
          <a:xfrm>
            <a:off x="8978963" y="3870251"/>
            <a:ext cx="2371314" cy="1649541"/>
            <a:chOff x="4910343" y="3870251"/>
            <a:chExt cx="2371314" cy="1649541"/>
          </a:xfrm>
        </p:grpSpPr>
        <p:sp>
          <p:nvSpPr>
            <p:cNvPr id="13" name="Rounded Rectangle 26">
              <a:extLst>
                <a:ext uri="{FF2B5EF4-FFF2-40B4-BE49-F238E27FC236}">
                  <a16:creationId xmlns:a16="http://schemas.microsoft.com/office/drawing/2014/main" id="{4EB1A591-283D-4EA4-8FAA-222FA0F1D197}"/>
                </a:ext>
              </a:extLst>
            </p:cNvPr>
            <p:cNvSpPr/>
            <p:nvPr/>
          </p:nvSpPr>
          <p:spPr bwMode="auto">
            <a:xfrm>
              <a:off x="5070282" y="4632867"/>
              <a:ext cx="2051436" cy="7201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Commitments</a:t>
              </a:r>
            </a:p>
          </p:txBody>
        </p:sp>
        <p:sp>
          <p:nvSpPr>
            <p:cNvPr id="14" name="TextBox 13">
              <a:extLst>
                <a:ext uri="{FF2B5EF4-FFF2-40B4-BE49-F238E27FC236}">
                  <a16:creationId xmlns:a16="http://schemas.microsoft.com/office/drawing/2014/main" id="{77744412-B2C5-4DBC-8AEF-F86137F26F8F}"/>
                </a:ext>
              </a:extLst>
            </p:cNvPr>
            <p:cNvSpPr txBox="1"/>
            <p:nvPr/>
          </p:nvSpPr>
          <p:spPr>
            <a:xfrm>
              <a:off x="5070282" y="4100878"/>
              <a:ext cx="2018181" cy="276999"/>
            </a:xfrm>
            <a:prstGeom prst="rect">
              <a:avLst/>
            </a:prstGeom>
            <a:noFill/>
          </p:spPr>
          <p:txBody>
            <a:bodyPr wrap="none" lIns="0" tIns="0" rIns="0" bIns="0" rtlCol="0">
              <a:spAutoFit/>
            </a:bodyPr>
            <a:lstStyle/>
            <a:p>
              <a:pPr defTabSz="932472" fontAlgn="base">
                <a:spcBef>
                  <a:spcPct val="0"/>
                </a:spcBef>
                <a:spcAft>
                  <a:spcPct val="0"/>
                </a:spcAft>
                <a:defRPr/>
              </a:pPr>
              <a:r>
                <a:rPr lang="en-IN" dirty="0">
                  <a:latin typeface="Segoe UI Semibold" panose="020B0702040204020203" pitchFamily="34" charset="0"/>
                  <a:cs typeface="Segoe UI Semibold" panose="020B0702040204020203" pitchFamily="34" charset="0"/>
                </a:rPr>
                <a:t>Business alignment</a:t>
              </a:r>
            </a:p>
          </p:txBody>
        </p:sp>
        <p:sp>
          <p:nvSpPr>
            <p:cNvPr id="15" name="Rectangle 14">
              <a:extLst>
                <a:ext uri="{FF2B5EF4-FFF2-40B4-BE49-F238E27FC236}">
                  <a16:creationId xmlns:a16="http://schemas.microsoft.com/office/drawing/2014/main" id="{2318F4F4-8E61-4657-98AE-F5F8C1956822}"/>
                </a:ext>
              </a:extLst>
            </p:cNvPr>
            <p:cNvSpPr/>
            <p:nvPr/>
          </p:nvSpPr>
          <p:spPr bwMode="auto">
            <a:xfrm>
              <a:off x="4910343" y="3870251"/>
              <a:ext cx="2371314" cy="1649541"/>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77228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4C19AB5-B8B0-4780-B7A8-E3AC746CCA84}"/>
              </a:ext>
            </a:extLst>
          </p:cNvPr>
          <p:cNvSpPr>
            <a:spLocks noGrp="1"/>
          </p:cNvSpPr>
          <p:nvPr>
            <p:ph type="title"/>
          </p:nvPr>
        </p:nvSpPr>
        <p:spPr>
          <a:xfrm>
            <a:off x="455995" y="620428"/>
            <a:ext cx="11306469" cy="795089"/>
          </a:xfrm>
        </p:spPr>
        <p:txBody>
          <a:bodyPr/>
          <a:lstStyle/>
          <a:p>
            <a:r>
              <a:rPr lang="en-IN" dirty="0"/>
              <a:t>Ops Management planning workbook</a:t>
            </a:r>
            <a:br>
              <a:rPr lang="en-IN" dirty="0"/>
            </a:br>
            <a:r>
              <a:rPr lang="en-US" dirty="0">
                <a:solidFill>
                  <a:schemeClr val="tx2"/>
                </a:solidFill>
              </a:rPr>
              <a:t>Help capture decisions that result from business alignment conversations</a:t>
            </a:r>
            <a:endParaRPr lang="en-IN" dirty="0">
              <a:solidFill>
                <a:schemeClr val="tx2"/>
              </a:solidFill>
            </a:endParaRPr>
          </a:p>
        </p:txBody>
      </p:sp>
      <p:pic>
        <p:nvPicPr>
          <p:cNvPr id="8" name="Picture 7">
            <a:extLst>
              <a:ext uri="{FF2B5EF4-FFF2-40B4-BE49-F238E27FC236}">
                <a16:creationId xmlns:a16="http://schemas.microsoft.com/office/drawing/2014/main" id="{4BE0248E-5BD3-4CA0-BB6E-5A4EEB61C2A3}"/>
              </a:ext>
            </a:extLst>
          </p:cNvPr>
          <p:cNvPicPr>
            <a:picLocks noChangeAspect="1"/>
          </p:cNvPicPr>
          <p:nvPr/>
        </p:nvPicPr>
        <p:blipFill rotWithShape="1">
          <a:blip r:embed="rId3"/>
          <a:srcRect l="133" b="788"/>
          <a:stretch/>
        </p:blipFill>
        <p:spPr>
          <a:xfrm>
            <a:off x="1478943" y="1820825"/>
            <a:ext cx="9246418" cy="4476608"/>
          </a:xfrm>
          <a:prstGeom prst="rect">
            <a:avLst/>
          </a:prstGeom>
          <a:ln w="12700" cap="sq">
            <a:solidFill>
              <a:srgbClr val="B4B4B4"/>
            </a:solidFill>
            <a:prstDash val="solid"/>
            <a:miter lim="800000"/>
          </a:ln>
          <a:effectLst/>
        </p:spPr>
      </p:pic>
      <p:sp>
        <p:nvSpPr>
          <p:cNvPr id="4" name="Oval 3">
            <a:extLst>
              <a:ext uri="{FF2B5EF4-FFF2-40B4-BE49-F238E27FC236}">
                <a16:creationId xmlns:a16="http://schemas.microsoft.com/office/drawing/2014/main" id="{D398AEB9-63F4-4EA9-8A8C-86E64E0E5966}"/>
              </a:ext>
            </a:extLst>
          </p:cNvPr>
          <p:cNvSpPr/>
          <p:nvPr/>
        </p:nvSpPr>
        <p:spPr bwMode="auto">
          <a:xfrm>
            <a:off x="815156" y="2208095"/>
            <a:ext cx="457200" cy="457200"/>
          </a:xfrm>
          <a:prstGeom prst="ellipse">
            <a:avLst/>
          </a:prstGeom>
          <a:solidFill>
            <a:schemeClr val="tx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cxnSp>
        <p:nvCxnSpPr>
          <p:cNvPr id="16" name="Connector: Elbow 15">
            <a:extLst>
              <a:ext uri="{FF2B5EF4-FFF2-40B4-BE49-F238E27FC236}">
                <a16:creationId xmlns:a16="http://schemas.microsoft.com/office/drawing/2014/main" id="{AB6F53C7-37E0-4837-9AE7-AADEB45C2B3F}"/>
              </a:ext>
            </a:extLst>
          </p:cNvPr>
          <p:cNvCxnSpPr>
            <a:cxnSpLocks/>
            <a:stCxn id="4" idx="6"/>
          </p:cNvCxnSpPr>
          <p:nvPr/>
        </p:nvCxnSpPr>
        <p:spPr>
          <a:xfrm>
            <a:off x="1272356" y="2436695"/>
            <a:ext cx="1343623" cy="228600"/>
          </a:xfrm>
          <a:prstGeom prst="bentConnector3">
            <a:avLst>
              <a:gd name="adj1" fmla="val 10030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E294FF0-09B0-4785-A85D-C21422378FA0}"/>
              </a:ext>
            </a:extLst>
          </p:cNvPr>
          <p:cNvSpPr/>
          <p:nvPr/>
        </p:nvSpPr>
        <p:spPr bwMode="auto">
          <a:xfrm>
            <a:off x="815156" y="3376936"/>
            <a:ext cx="457200" cy="457200"/>
          </a:xfrm>
          <a:prstGeom prst="ellipse">
            <a:avLst/>
          </a:prstGeom>
          <a:solidFill>
            <a:schemeClr val="tx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cxnSp>
        <p:nvCxnSpPr>
          <p:cNvPr id="25" name="Straight Connector 24">
            <a:extLst>
              <a:ext uri="{FF2B5EF4-FFF2-40B4-BE49-F238E27FC236}">
                <a16:creationId xmlns:a16="http://schemas.microsoft.com/office/drawing/2014/main" id="{0563344C-D433-40CC-8651-C08EDAA4BAB8}"/>
              </a:ext>
            </a:extLst>
          </p:cNvPr>
          <p:cNvCxnSpPr>
            <a:endCxn id="20" idx="6"/>
          </p:cNvCxnSpPr>
          <p:nvPr/>
        </p:nvCxnSpPr>
        <p:spPr>
          <a:xfrm flipH="1" flipV="1">
            <a:off x="1272356" y="3605536"/>
            <a:ext cx="118872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5FF7464-E8A6-4D26-9D7D-AFD472D54258}"/>
              </a:ext>
            </a:extLst>
          </p:cNvPr>
          <p:cNvSpPr/>
          <p:nvPr/>
        </p:nvSpPr>
        <p:spPr bwMode="auto">
          <a:xfrm>
            <a:off x="815156" y="4839976"/>
            <a:ext cx="457200" cy="457200"/>
          </a:xfrm>
          <a:prstGeom prst="ellipse">
            <a:avLst/>
          </a:prstGeom>
          <a:solidFill>
            <a:schemeClr val="tx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cxnSp>
        <p:nvCxnSpPr>
          <p:cNvPr id="27" name="Straight Connector 26">
            <a:extLst>
              <a:ext uri="{FF2B5EF4-FFF2-40B4-BE49-F238E27FC236}">
                <a16:creationId xmlns:a16="http://schemas.microsoft.com/office/drawing/2014/main" id="{99227B87-DC6A-4676-BF4D-4AC975D7D0EA}"/>
              </a:ext>
            </a:extLst>
          </p:cNvPr>
          <p:cNvCxnSpPr>
            <a:endCxn id="26" idx="6"/>
          </p:cNvCxnSpPr>
          <p:nvPr/>
        </p:nvCxnSpPr>
        <p:spPr>
          <a:xfrm flipH="1" flipV="1">
            <a:off x="1272356" y="5068576"/>
            <a:ext cx="118872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868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a:t>Fulfilling business commitments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5673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p:cNvSpPr>
            <a:spLocks noGrp="1"/>
          </p:cNvSpPr>
          <p:nvPr>
            <p:ph type="title"/>
          </p:nvPr>
        </p:nvSpPr>
        <p:spPr/>
        <p:txBody>
          <a:bodyPr/>
          <a:lstStyle/>
          <a:p>
            <a:r>
              <a:rPr lang="en-IN"/>
              <a:t>Methodology to enable cloud management</a:t>
            </a:r>
          </a:p>
        </p:txBody>
      </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
        <p:nvSpPr>
          <p:cNvPr id="38" name="Rectangle 37">
            <a:extLst>
              <a:ext uri="{FF2B5EF4-FFF2-40B4-BE49-F238E27FC236}">
                <a16:creationId xmlns:a16="http://schemas.microsoft.com/office/drawing/2014/main" id="{80E3A832-4435-429D-BF7E-ACFA3DE08181}"/>
              </a:ext>
            </a:extLst>
          </p:cNvPr>
          <p:cNvSpPr/>
          <p:nvPr/>
        </p:nvSpPr>
        <p:spPr>
          <a:xfrm>
            <a:off x="-14609"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spTree>
    <p:extLst>
      <p:ext uri="{BB962C8B-B14F-4D97-AF65-F5344CB8AC3E}">
        <p14:creationId xmlns:p14="http://schemas.microsoft.com/office/powerpoint/2010/main" val="1622324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dirty="0"/>
              <a:t>Expand management baseline</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9245525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A25280-A280-4D1F-A985-F0F7AC062DD5}"/>
              </a:ext>
            </a:extLst>
          </p:cNvPr>
          <p:cNvSpPr/>
          <p:nvPr/>
        </p:nvSpPr>
        <p:spPr bwMode="auto">
          <a:xfrm>
            <a:off x="0" y="4178511"/>
            <a:ext cx="8126233" cy="11670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Bef>
                  <a:spcPct val="0"/>
                </a:spcBef>
                <a:spcAft>
                  <a:spcPts val="600"/>
                </a:spcAft>
                <a:buClrTx/>
                <a:buSzTx/>
                <a:buFontTx/>
                <a:buNone/>
                <a:tabLst/>
                <a:defRPr/>
              </a:pPr>
              <a:r>
                <a:rPr lang="en-US" sz="2000" spc="0" dirty="0">
                  <a:solidFill>
                    <a:schemeClr val="tx2"/>
                  </a:solidFill>
                  <a:cs typeface="+mn-cs"/>
                </a:rPr>
                <a:t>Establish management baseline</a:t>
              </a:r>
            </a:p>
            <a:p>
              <a:pPr marR="0" lvl="0" indent="0" defTabSz="914400" fontAlgn="auto">
                <a:spcBef>
                  <a:spcPct val="0"/>
                </a:spcBef>
                <a:spcAft>
                  <a:spcPts val="600"/>
                </a:spcAft>
                <a:buClrTx/>
                <a:buSzTx/>
                <a:buFontTx/>
                <a:buNone/>
                <a:tabLst/>
                <a:defRPr/>
              </a:pPr>
              <a:r>
                <a:rPr lang="en-US" sz="1400" spc="0" dirty="0">
                  <a:solidFill>
                    <a:schemeClr val="tx1"/>
                  </a:solidFill>
                  <a:latin typeface="+mn-lt"/>
                  <a:cs typeface="+mn-cs"/>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Define business commitments</a:t>
              </a:r>
            </a:p>
            <a:p>
              <a:pPr defTabSz="914400">
                <a:spcAft>
                  <a:spcPts val="600"/>
                </a:spcAft>
                <a:defRPr/>
              </a:pPr>
              <a:r>
                <a:rPr lang="en-US" sz="1400" spc="0" dirty="0">
                  <a:solidFill>
                    <a:schemeClr val="tx1"/>
                  </a:solidFill>
                  <a:latin typeface="+mn-lt"/>
                  <a:cs typeface="+mn-cs"/>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bg1"/>
                  </a:solidFill>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bg2"/>
                  </a:solidFill>
                  <a:cs typeface="+mn-cs"/>
                </a:rPr>
                <a:t>Expand management baseline</a:t>
              </a:r>
            </a:p>
            <a:p>
              <a:pPr defTabSz="914400">
                <a:spcAft>
                  <a:spcPts val="600"/>
                </a:spcAft>
                <a:defRPr/>
              </a:pPr>
              <a:r>
                <a:rPr lang="en-US" sz="1400" spc="0" dirty="0">
                  <a:solidFill>
                    <a:schemeClr val="bg2"/>
                  </a:solidFill>
                  <a:latin typeface="+mn-lt"/>
                  <a:cs typeface="+mn-cs"/>
                </a:rPr>
                <a:t>Make use of the included best practices based on business commitments </a:t>
              </a:r>
              <a:br>
                <a:rPr lang="en-US" sz="1400" spc="0" dirty="0">
                  <a:solidFill>
                    <a:schemeClr val="bg2"/>
                  </a:solidFill>
                  <a:latin typeface="+mn-lt"/>
                  <a:cs typeface="+mn-cs"/>
                </a:rPr>
              </a:br>
              <a:r>
                <a:rPr lang="en-US" sz="1400" spc="0" dirty="0">
                  <a:solidFill>
                    <a:schemeClr val="bg2"/>
                  </a:solidFill>
                  <a:latin typeface="+mn-lt"/>
                  <a:cs typeface="+mn-cs"/>
                </a:rPr>
                <a:t>and operations decisions</a:t>
              </a:r>
            </a:p>
          </p:txBody>
        </p:sp>
        <p:sp>
          <p:nvSpPr>
            <p:cNvPr id="25" name="Oval 24"/>
            <p:cNvSpPr/>
            <p:nvPr/>
          </p:nvSpPr>
          <p:spPr bwMode="auto">
            <a:xfrm>
              <a:off x="500385" y="4750355"/>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tx2"/>
                  </a:solidFill>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Advanced operations and design principles</a:t>
              </a:r>
            </a:p>
            <a:p>
              <a:pPr defTabSz="914400">
                <a:spcAft>
                  <a:spcPts val="600"/>
                </a:spcAft>
                <a:defRPr/>
              </a:pPr>
              <a:r>
                <a:rPr lang="en-US" sz="1400" spc="0" dirty="0">
                  <a:solidFill>
                    <a:schemeClr val="tx1"/>
                  </a:solidFill>
                  <a:latin typeface="+mn-lt"/>
                  <a:cs typeface="+mn-cs"/>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3" name="Rectangle 2">
            <a:extLst>
              <a:ext uri="{FF2B5EF4-FFF2-40B4-BE49-F238E27FC236}">
                <a16:creationId xmlns:a16="http://schemas.microsoft.com/office/drawing/2014/main" id="{15078635-974B-4DCB-A80C-B87F896BFCFC}"/>
              </a:ext>
            </a:extLst>
          </p:cNvPr>
          <p:cNvSpPr/>
          <p:nvPr/>
        </p:nvSpPr>
        <p:spPr bwMode="auto">
          <a:xfrm>
            <a:off x="0" y="5502014"/>
            <a:ext cx="8063345" cy="1018056"/>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E111978-FDAC-4FCD-BF22-578B928307AB}"/>
              </a:ext>
            </a:extLst>
          </p:cNvPr>
          <p:cNvSpPr/>
          <p:nvPr/>
        </p:nvSpPr>
        <p:spPr bwMode="auto">
          <a:xfrm>
            <a:off x="0" y="1926582"/>
            <a:ext cx="8063345" cy="2119155"/>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9191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784954" cy="5683250"/>
          </a:xfrm>
        </p:spPr>
        <p:txBody>
          <a:bodyPr/>
          <a:lstStyle/>
          <a:p>
            <a:r>
              <a:rPr lang="en-IN" dirty="0"/>
              <a:t>Enhance management baseline</a:t>
            </a:r>
          </a:p>
        </p:txBody>
      </p:sp>
      <p:sp>
        <p:nvSpPr>
          <p:cNvPr id="2" name="Text Placeholder 1">
            <a:extLst>
              <a:ext uri="{FF2B5EF4-FFF2-40B4-BE49-F238E27FC236}">
                <a16:creationId xmlns:a16="http://schemas.microsoft.com/office/drawing/2014/main" id="{B24F50BF-3155-4A4E-A257-90AA422AE5D5}"/>
              </a:ext>
            </a:extLst>
          </p:cNvPr>
          <p:cNvSpPr>
            <a:spLocks noGrp="1"/>
          </p:cNvSpPr>
          <p:nvPr>
            <p:ph type="body" sz="quarter" idx="10"/>
          </p:nvPr>
        </p:nvSpPr>
        <p:spPr/>
        <p:txBody>
          <a:bodyPr/>
          <a:lstStyle/>
          <a:p>
            <a:r>
              <a:rPr lang="en-US" dirty="0">
                <a:solidFill>
                  <a:schemeClr val="tx1"/>
                </a:solidFill>
              </a:rPr>
              <a:t>Why do you need this?</a:t>
            </a:r>
          </a:p>
        </p:txBody>
      </p:sp>
      <p:sp>
        <p:nvSpPr>
          <p:cNvPr id="3" name="Text Placeholder 2">
            <a:extLst>
              <a:ext uri="{FF2B5EF4-FFF2-40B4-BE49-F238E27FC236}">
                <a16:creationId xmlns:a16="http://schemas.microsoft.com/office/drawing/2014/main" id="{96DFF4EE-0893-4988-90F6-81D9700F4E63}"/>
              </a:ext>
            </a:extLst>
          </p:cNvPr>
          <p:cNvSpPr>
            <a:spLocks noGrp="1"/>
          </p:cNvSpPr>
          <p:nvPr>
            <p:ph type="body" sz="quarter" idx="11"/>
          </p:nvPr>
        </p:nvSpPr>
        <p:spPr>
          <a:xfrm>
            <a:off x="4938316" y="1488694"/>
            <a:ext cx="6665423" cy="903324"/>
          </a:xfrm>
        </p:spPr>
        <p:txBody>
          <a:bodyPr/>
          <a:lstStyle/>
          <a:p>
            <a:r>
              <a:rPr lang="en-US" dirty="0"/>
              <a:t>Outline a minimum viable product (MVP) for cloud management services, referred to as a management baseline, and add common improvements to the baseline.</a:t>
            </a:r>
          </a:p>
        </p:txBody>
      </p:sp>
      <p:sp>
        <p:nvSpPr>
          <p:cNvPr id="8" name="Text Placeholder 1">
            <a:extLst>
              <a:ext uri="{FF2B5EF4-FFF2-40B4-BE49-F238E27FC236}">
                <a16:creationId xmlns:a16="http://schemas.microsoft.com/office/drawing/2014/main" id="{CE661CAC-3445-4DAB-AABA-2B872FDD38EB}"/>
              </a:ext>
            </a:extLst>
          </p:cNvPr>
          <p:cNvSpPr txBox="1">
            <a:spLocks/>
          </p:cNvSpPr>
          <p:nvPr/>
        </p:nvSpPr>
        <p:spPr>
          <a:xfrm>
            <a:off x="4938315" y="2859861"/>
            <a:ext cx="6669658" cy="615553"/>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6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800" b="1" i="0" u="none" strike="noStrike" kern="1200" cap="none" spc="-49" normalizeH="0" baseline="0" noProof="0" dirty="0">
                <a:ln w="3175">
                  <a:noFill/>
                </a:ln>
                <a:solidFill>
                  <a:schemeClr val="tx1"/>
                </a:solidFill>
                <a:effectLst/>
                <a:uLnTx/>
                <a:uFillTx/>
                <a:latin typeface="Segoe UI Semibold"/>
                <a:ea typeface="+mn-ea"/>
                <a:cs typeface="Segoe UI" pitchFamily="34" charset="0"/>
              </a:rPr>
              <a:t>Goals for management baseline</a:t>
            </a:r>
          </a:p>
        </p:txBody>
      </p:sp>
      <p:sp>
        <p:nvSpPr>
          <p:cNvPr id="9" name="Text Placeholder 2">
            <a:extLst>
              <a:ext uri="{FF2B5EF4-FFF2-40B4-BE49-F238E27FC236}">
                <a16:creationId xmlns:a16="http://schemas.microsoft.com/office/drawing/2014/main" id="{D853752D-51F5-433B-8819-B939AD097FBE}"/>
              </a:ext>
            </a:extLst>
          </p:cNvPr>
          <p:cNvSpPr txBox="1">
            <a:spLocks/>
          </p:cNvSpPr>
          <p:nvPr/>
        </p:nvSpPr>
        <p:spPr>
          <a:xfrm>
            <a:off x="4938317" y="3762767"/>
            <a:ext cx="6455902" cy="1364989"/>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sz="1961" b="0" i="0" kern="1200" spc="-49" baseline="0">
                <a:solidFill>
                  <a:schemeClr val="tx1"/>
                </a:solidFill>
                <a:latin typeface="+mn-lt"/>
                <a:ea typeface="+mn-ea"/>
                <a:cs typeface="+mn-cs"/>
              </a:defRPr>
            </a:lvl1pPr>
            <a:lvl2pPr marL="2241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0188" lvl="0" indent="-230188">
              <a:spcAft>
                <a:spcPts val="1200"/>
              </a:spcAft>
              <a:buFont typeface="Arial" panose="020B0604020202020204" pitchFamily="34" charset="0"/>
              <a:buChar char="•"/>
              <a:defRPr/>
            </a:pPr>
            <a:r>
              <a:rPr lang="en-US" dirty="0"/>
              <a:t>In addition to management baseline, improve business commitments with enhanced management baseline </a:t>
            </a:r>
          </a:p>
          <a:p>
            <a:pPr marL="230188" lvl="0" indent="-230188">
              <a:spcAft>
                <a:spcPts val="1200"/>
              </a:spcAft>
              <a:buFont typeface="Arial" panose="020B0604020202020204" pitchFamily="34" charset="0"/>
              <a:buChar char="•"/>
              <a:defRPr/>
            </a:pPr>
            <a:r>
              <a:rPr lang="en-US" dirty="0"/>
              <a:t>Improve uptime and decrease recovery times for the entire portfolio of workloads with cloud-native tools </a:t>
            </a:r>
          </a:p>
        </p:txBody>
      </p:sp>
    </p:spTree>
    <p:extLst>
      <p:ext uri="{BB962C8B-B14F-4D97-AF65-F5344CB8AC3E}">
        <p14:creationId xmlns:p14="http://schemas.microsoft.com/office/powerpoint/2010/main" val="1769988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p:cNvSpPr>
            <a:spLocks noGrp="1"/>
          </p:cNvSpPr>
          <p:nvPr>
            <p:ph type="title"/>
          </p:nvPr>
        </p:nvSpPr>
        <p:spPr/>
        <p:txBody>
          <a:bodyPr/>
          <a:lstStyle/>
          <a:p>
            <a:r>
              <a:rPr lang="en-IN"/>
              <a:t>Methodology to enable cloud management</a:t>
            </a:r>
          </a:p>
        </p:txBody>
      </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E9F95FF3-C3AA-4DF9-87A6-66DD48531E6A}"/>
              </a:ext>
            </a:extLst>
          </p:cNvPr>
          <p:cNvSpPr/>
          <p:nvPr/>
        </p:nvSpPr>
        <p:spPr>
          <a:xfrm>
            <a:off x="-14609"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grpSp>
        <p:nvGrpSpPr>
          <p:cNvPr id="31" name="Group 30">
            <a:extLst>
              <a:ext uri="{FF2B5EF4-FFF2-40B4-BE49-F238E27FC236}">
                <a16:creationId xmlns:a16="http://schemas.microsoft.com/office/drawing/2014/main" id="{C47AAA9B-20CB-48E7-8B8E-1D3FC013FAAD}"/>
              </a:ext>
            </a:extLst>
          </p:cNvPr>
          <p:cNvGrpSpPr/>
          <p:nvPr/>
        </p:nvGrpSpPr>
        <p:grpSpPr>
          <a:xfrm>
            <a:off x="4163368" y="3439172"/>
            <a:ext cx="1839867" cy="442535"/>
            <a:chOff x="4163368" y="3439172"/>
            <a:chExt cx="1839867" cy="442535"/>
          </a:xfrm>
        </p:grpSpPr>
        <p:cxnSp>
          <p:nvCxnSpPr>
            <p:cNvPr id="59" name="Straight Connector 58">
              <a:extLst>
                <a:ext uri="{FF2B5EF4-FFF2-40B4-BE49-F238E27FC236}">
                  <a16:creationId xmlns:a16="http://schemas.microsoft.com/office/drawing/2014/main" id="{C773EB55-3F45-4071-AD24-58AE1EB9E0FE}"/>
                </a:ext>
              </a:extLst>
            </p:cNvPr>
            <p:cNvCxnSpPr>
              <a:cxnSpLocks/>
            </p:cNvCxnSpPr>
            <p:nvPr/>
          </p:nvCxnSpPr>
          <p:spPr>
            <a:xfrm flipH="1">
              <a:off x="4163368" y="3653107"/>
              <a:ext cx="3115" cy="22860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8F67A-3621-4E23-91D1-59FE5F90F919}"/>
                </a:ext>
              </a:extLst>
            </p:cNvPr>
            <p:cNvCxnSpPr>
              <a:cxnSpLocks/>
            </p:cNvCxnSpPr>
            <p:nvPr/>
          </p:nvCxnSpPr>
          <p:spPr>
            <a:xfrm>
              <a:off x="4163368" y="3653107"/>
              <a:ext cx="1839867" cy="0"/>
            </a:xfrm>
            <a:prstGeom prst="line">
              <a:avLst/>
            </a:prstGeom>
            <a:ln w="25400" cap="sq">
              <a:solidFill>
                <a:schemeClr val="accent2"/>
              </a:solidFill>
              <a:prstDash val="solid"/>
              <a:bevel/>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EEFE88-8FAD-4E42-93B9-368D40EB2D92}"/>
                </a:ext>
              </a:extLst>
            </p:cNvPr>
            <p:cNvCxnSpPr>
              <a:cxnSpLocks/>
            </p:cNvCxnSpPr>
            <p:nvPr/>
          </p:nvCxnSpPr>
          <p:spPr>
            <a:xfrm>
              <a:off x="6003235" y="3439172"/>
              <a:ext cx="0" cy="213935"/>
            </a:xfrm>
            <a:prstGeom prst="line">
              <a:avLst/>
            </a:prstGeom>
            <a:ln w="25400" cap="sq">
              <a:solidFill>
                <a:schemeClr val="accent2"/>
              </a:solidFill>
              <a:prstDash val="solid"/>
              <a:bevel/>
              <a:headEnd type="none" w="med"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5016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p:txBody>
          <a:bodyPr/>
          <a:lstStyle/>
          <a:p>
            <a:r>
              <a:rPr lang="en-US" dirty="0"/>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455996" y="1202661"/>
            <a:ext cx="9787131" cy="553998"/>
          </a:xfrm>
          <a:prstGeom prst="rect">
            <a:avLst/>
          </a:prstGeom>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grpSp>
        <p:nvGrpSpPr>
          <p:cNvPr id="107" name="Group 106">
            <a:extLst>
              <a:ext uri="{FF2B5EF4-FFF2-40B4-BE49-F238E27FC236}">
                <a16:creationId xmlns:a16="http://schemas.microsoft.com/office/drawing/2014/main" id="{95ACE1ED-5257-458B-959A-BF446F398B32}"/>
              </a:ext>
              <a:ext uri="{C183D7F6-B498-43B3-948B-1728B52AA6E4}">
                <adec:decorative xmlns:adec="http://schemas.microsoft.com/office/drawing/2017/decorative" val="1"/>
              </a:ext>
            </a:extLst>
          </p:cNvPr>
          <p:cNvGrpSpPr/>
          <p:nvPr/>
        </p:nvGrpSpPr>
        <p:grpSpPr>
          <a:xfrm>
            <a:off x="9033762" y="3131239"/>
            <a:ext cx="889353" cy="928645"/>
            <a:chOff x="6332226" y="3086687"/>
            <a:chExt cx="1127354" cy="1127350"/>
          </a:xfrm>
        </p:grpSpPr>
        <p:sp>
          <p:nvSpPr>
            <p:cNvPr id="108" name="arrow_16" title="Icon of two arrows that crisscross">
              <a:extLst>
                <a:ext uri="{FF2B5EF4-FFF2-40B4-BE49-F238E27FC236}">
                  <a16:creationId xmlns:a16="http://schemas.microsoft.com/office/drawing/2014/main" id="{C888BD47-4D9A-4A80-9336-D7B750084E7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sp>
          <p:nvSpPr>
            <p:cNvPr id="109" name="Oval 108">
              <a:extLst>
                <a:ext uri="{FF2B5EF4-FFF2-40B4-BE49-F238E27FC236}">
                  <a16:creationId xmlns:a16="http://schemas.microsoft.com/office/drawing/2014/main" id="{BD8E802D-67E0-41F5-9D6E-77ADD3783192}"/>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58B71409-515C-42A4-BBE6-D3EACA236DEE}"/>
              </a:ext>
              <a:ext uri="{C183D7F6-B498-43B3-948B-1728B52AA6E4}">
                <adec:decorative xmlns:adec="http://schemas.microsoft.com/office/drawing/2017/decorative" val="1"/>
              </a:ext>
            </a:extLst>
          </p:cNvPr>
          <p:cNvGrpSpPr/>
          <p:nvPr/>
        </p:nvGrpSpPr>
        <p:grpSpPr>
          <a:xfrm>
            <a:off x="7486879" y="3131239"/>
            <a:ext cx="889353" cy="928646"/>
            <a:chOff x="4604491" y="2816427"/>
            <a:chExt cx="1127354" cy="1127350"/>
          </a:xfrm>
        </p:grpSpPr>
        <p:sp>
          <p:nvSpPr>
            <p:cNvPr id="111" name="Oval 110">
              <a:extLst>
                <a:ext uri="{FF2B5EF4-FFF2-40B4-BE49-F238E27FC236}">
                  <a16:creationId xmlns:a16="http://schemas.microsoft.com/office/drawing/2014/main" id="{9285CA7F-3FC1-4F8C-8733-C37DFF4F7B2B}"/>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2" name="arrow_5" title="Icon of two arrows pointing across from each other">
              <a:extLst>
                <a:ext uri="{FF2B5EF4-FFF2-40B4-BE49-F238E27FC236}">
                  <a16:creationId xmlns:a16="http://schemas.microsoft.com/office/drawing/2014/main" id="{620597CB-E739-4685-9330-4FA907DB3869}"/>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grpSp>
        <p:nvGrpSpPr>
          <p:cNvPr id="113" name="Group 112" descr="Circle that rotates">
            <a:extLst>
              <a:ext uri="{FF2B5EF4-FFF2-40B4-BE49-F238E27FC236}">
                <a16:creationId xmlns:a16="http://schemas.microsoft.com/office/drawing/2014/main" id="{C6DCDAA6-0647-4E3A-9905-BC2CFBD7421F}"/>
              </a:ext>
            </a:extLst>
          </p:cNvPr>
          <p:cNvGrpSpPr/>
          <p:nvPr/>
        </p:nvGrpSpPr>
        <p:grpSpPr>
          <a:xfrm>
            <a:off x="1050342" y="1959023"/>
            <a:ext cx="4201722" cy="4201722"/>
            <a:chOff x="5928360" y="269969"/>
            <a:chExt cx="6064844" cy="6064844"/>
          </a:xfrm>
        </p:grpSpPr>
        <p:grpSp>
          <p:nvGrpSpPr>
            <p:cNvPr id="114" name="Group 113">
              <a:extLst>
                <a:ext uri="{FF2B5EF4-FFF2-40B4-BE49-F238E27FC236}">
                  <a16:creationId xmlns:a16="http://schemas.microsoft.com/office/drawing/2014/main" id="{F5D2AF2E-02B5-459D-A98F-FBE56003BDEE}"/>
                </a:ext>
              </a:extLst>
            </p:cNvPr>
            <p:cNvGrpSpPr/>
            <p:nvPr/>
          </p:nvGrpSpPr>
          <p:grpSpPr>
            <a:xfrm>
              <a:off x="6343470" y="526431"/>
              <a:ext cx="5269360" cy="5399630"/>
              <a:chOff x="6343470" y="526431"/>
              <a:chExt cx="5269360" cy="5399630"/>
            </a:xfrm>
          </p:grpSpPr>
          <p:grpSp>
            <p:nvGrpSpPr>
              <p:cNvPr id="116" name="Group 115">
                <a:extLst>
                  <a:ext uri="{FF2B5EF4-FFF2-40B4-BE49-F238E27FC236}">
                    <a16:creationId xmlns:a16="http://schemas.microsoft.com/office/drawing/2014/main" id="{45344318-66A6-44D9-B31F-0D17427C9727}"/>
                  </a:ext>
                </a:extLst>
              </p:cNvPr>
              <p:cNvGrpSpPr/>
              <p:nvPr/>
            </p:nvGrpSpPr>
            <p:grpSpPr>
              <a:xfrm>
                <a:off x="6343470" y="526431"/>
                <a:ext cx="5269360" cy="5399630"/>
                <a:chOff x="6343470" y="526431"/>
                <a:chExt cx="5269360" cy="5399630"/>
              </a:xfrm>
            </p:grpSpPr>
            <p:sp>
              <p:nvSpPr>
                <p:cNvPr id="120" name="Oval 119">
                  <a:extLst>
                    <a:ext uri="{FF2B5EF4-FFF2-40B4-BE49-F238E27FC236}">
                      <a16:creationId xmlns:a16="http://schemas.microsoft.com/office/drawing/2014/main" id="{A4E35B1F-1EF2-4D32-A063-129971CE7172}"/>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7EB2B5CB-AB74-4E79-8E9A-1F37F830C5BF}"/>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41E186F-2A87-4A2F-941D-25A784806A98}"/>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61B60606-B101-41EE-9D7D-7A310699C0C6}"/>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117" name="Isosceles Triangle 116">
                <a:extLst>
                  <a:ext uri="{FF2B5EF4-FFF2-40B4-BE49-F238E27FC236}">
                    <a16:creationId xmlns:a16="http://schemas.microsoft.com/office/drawing/2014/main" id="{C34D00C1-2E5B-498C-AF6E-5F14208984B2}"/>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8" name="Isosceles Triangle 117">
                <a:extLst>
                  <a:ext uri="{FF2B5EF4-FFF2-40B4-BE49-F238E27FC236}">
                    <a16:creationId xmlns:a16="http://schemas.microsoft.com/office/drawing/2014/main" id="{689F1C3C-84AC-45D3-90A4-2D4E6BF4228B}"/>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9" name="Isosceles Triangle 118">
                <a:extLst>
                  <a:ext uri="{FF2B5EF4-FFF2-40B4-BE49-F238E27FC236}">
                    <a16:creationId xmlns:a16="http://schemas.microsoft.com/office/drawing/2014/main" id="{05BFF385-21BA-4D92-9BB9-BD381EC4777B}"/>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115" name="Oval 114">
              <a:extLst>
                <a:ext uri="{FF2B5EF4-FFF2-40B4-BE49-F238E27FC236}">
                  <a16:creationId xmlns:a16="http://schemas.microsoft.com/office/drawing/2014/main" id="{D4DA5CD8-7894-48BF-9A04-3C4C8437B7FC}"/>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24" name="Group 123" descr="People, process, technology cycle">
            <a:extLst>
              <a:ext uri="{FF2B5EF4-FFF2-40B4-BE49-F238E27FC236}">
                <a16:creationId xmlns:a16="http://schemas.microsoft.com/office/drawing/2014/main" id="{9FA52857-7802-4537-967A-E247C3089778}"/>
              </a:ext>
            </a:extLst>
          </p:cNvPr>
          <p:cNvGrpSpPr/>
          <p:nvPr/>
        </p:nvGrpSpPr>
        <p:grpSpPr>
          <a:xfrm>
            <a:off x="1250569" y="2219324"/>
            <a:ext cx="3846108" cy="3986134"/>
            <a:chOff x="6085880" y="530303"/>
            <a:chExt cx="5709057" cy="5916909"/>
          </a:xfrm>
        </p:grpSpPr>
        <p:sp>
          <p:nvSpPr>
            <p:cNvPr id="125" name="TextBox 124">
              <a:extLst>
                <a:ext uri="{FF2B5EF4-FFF2-40B4-BE49-F238E27FC236}">
                  <a16:creationId xmlns:a16="http://schemas.microsoft.com/office/drawing/2014/main" id="{921C2D38-D0EE-42B1-83E2-801D1393CEA9}"/>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People</a:t>
              </a:r>
            </a:p>
          </p:txBody>
        </p:sp>
        <p:sp>
          <p:nvSpPr>
            <p:cNvPr id="126" name="TextBox 125">
              <a:extLst>
                <a:ext uri="{FF2B5EF4-FFF2-40B4-BE49-F238E27FC236}">
                  <a16:creationId xmlns:a16="http://schemas.microsoft.com/office/drawing/2014/main" id="{54D7650B-62C4-4380-8157-C631075D1D58}"/>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Process</a:t>
              </a:r>
            </a:p>
          </p:txBody>
        </p:sp>
        <p:sp>
          <p:nvSpPr>
            <p:cNvPr id="127" name="TextBox 126">
              <a:extLst>
                <a:ext uri="{FF2B5EF4-FFF2-40B4-BE49-F238E27FC236}">
                  <a16:creationId xmlns:a16="http://schemas.microsoft.com/office/drawing/2014/main" id="{9F20C288-6E10-4528-AE66-556E613FAC39}"/>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Technology</a:t>
              </a:r>
            </a:p>
          </p:txBody>
        </p:sp>
      </p:grpSp>
      <p:grpSp>
        <p:nvGrpSpPr>
          <p:cNvPr id="128" name="Group 127" descr="Documentation, tools, templates, best practices circle">
            <a:extLst>
              <a:ext uri="{FF2B5EF4-FFF2-40B4-BE49-F238E27FC236}">
                <a16:creationId xmlns:a16="http://schemas.microsoft.com/office/drawing/2014/main" id="{3EB3B063-BF17-431C-A9E6-D94B8F9ED258}"/>
              </a:ext>
            </a:extLst>
          </p:cNvPr>
          <p:cNvGrpSpPr/>
          <p:nvPr/>
        </p:nvGrpSpPr>
        <p:grpSpPr>
          <a:xfrm>
            <a:off x="1540227" y="2430164"/>
            <a:ext cx="3232912" cy="3224100"/>
            <a:chOff x="3866077" y="1051605"/>
            <a:chExt cx="4666445" cy="4653727"/>
          </a:xfrm>
          <a:solidFill>
            <a:schemeClr val="accent1"/>
          </a:solidFill>
        </p:grpSpPr>
        <p:grpSp>
          <p:nvGrpSpPr>
            <p:cNvPr id="129" name="Group 128">
              <a:extLst>
                <a:ext uri="{FF2B5EF4-FFF2-40B4-BE49-F238E27FC236}">
                  <a16:creationId xmlns:a16="http://schemas.microsoft.com/office/drawing/2014/main" id="{9CFD8B3A-D211-4749-B5CD-48E7BCCCC1DD}"/>
                </a:ext>
              </a:extLst>
            </p:cNvPr>
            <p:cNvGrpSpPr/>
            <p:nvPr/>
          </p:nvGrpSpPr>
          <p:grpSpPr>
            <a:xfrm>
              <a:off x="3866077" y="1051605"/>
              <a:ext cx="4666445" cy="4653727"/>
              <a:chOff x="3769633" y="1061799"/>
              <a:chExt cx="4822560" cy="4809418"/>
            </a:xfrm>
            <a:grpFill/>
          </p:grpSpPr>
          <p:sp>
            <p:nvSpPr>
              <p:cNvPr id="134" name="Freeform: Shape 133">
                <a:extLst>
                  <a:ext uri="{FF2B5EF4-FFF2-40B4-BE49-F238E27FC236}">
                    <a16:creationId xmlns:a16="http://schemas.microsoft.com/office/drawing/2014/main" id="{CDCDA407-B705-4168-80CF-B2F36B75FC12}"/>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0592417C-A361-4604-879B-2737D9EEA752}"/>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8D0D257F-1479-4B5D-84AC-3F4766771199}"/>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6285BF8-8C01-49C2-8183-004272DEC76E}"/>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grpSp>
        <p:sp>
          <p:nvSpPr>
            <p:cNvPr id="130" name="Trackers_EADF" title="Icon of a clipboard with a checklist on it">
              <a:extLst>
                <a:ext uri="{FF2B5EF4-FFF2-40B4-BE49-F238E27FC236}">
                  <a16:creationId xmlns:a16="http://schemas.microsoft.com/office/drawing/2014/main" id="{E40CF9F7-FC37-4A6F-B0A8-65243BA69014}"/>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131" name="DeveloperTools_EC7A" title="Icon of a wrench and a screwdriver">
              <a:extLst>
                <a:ext uri="{FF2B5EF4-FFF2-40B4-BE49-F238E27FC236}">
                  <a16:creationId xmlns:a16="http://schemas.microsoft.com/office/drawing/2014/main" id="{35E4878B-CDE3-40EB-8CAD-AB984BB64524}"/>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132" name="hand_3" title="Icon of a hand giving a thumbs-up">
              <a:extLst>
                <a:ext uri="{FF2B5EF4-FFF2-40B4-BE49-F238E27FC236}">
                  <a16:creationId xmlns:a16="http://schemas.microsoft.com/office/drawing/2014/main" id="{11407BA9-EC5E-4331-BFD8-BDF39DEC8784}"/>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133" name="GenericApp_EB3B" title="Icon of an app window">
              <a:extLst>
                <a:ext uri="{FF2B5EF4-FFF2-40B4-BE49-F238E27FC236}">
                  <a16:creationId xmlns:a16="http://schemas.microsoft.com/office/drawing/2014/main" id="{FCDC89D9-3A62-4A28-9ABF-6607D5ED5811}"/>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grpSp>
      <p:sp>
        <p:nvSpPr>
          <p:cNvPr id="138" name="TextBox 137">
            <a:extLst>
              <a:ext uri="{FF2B5EF4-FFF2-40B4-BE49-F238E27FC236}">
                <a16:creationId xmlns:a16="http://schemas.microsoft.com/office/drawing/2014/main" id="{E3C26666-C8BA-4042-A2F0-43DA88D6FA05}"/>
              </a:ext>
            </a:extLst>
          </p:cNvPr>
          <p:cNvSpPr txBox="1"/>
          <p:nvPr/>
        </p:nvSpPr>
        <p:spPr>
          <a:xfrm rot="18994072">
            <a:off x="2124971" y="2620729"/>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Documentation</a:t>
            </a:r>
          </a:p>
        </p:txBody>
      </p:sp>
      <p:sp>
        <p:nvSpPr>
          <p:cNvPr id="139" name="TextBox 138">
            <a:extLst>
              <a:ext uri="{FF2B5EF4-FFF2-40B4-BE49-F238E27FC236}">
                <a16:creationId xmlns:a16="http://schemas.microsoft.com/office/drawing/2014/main" id="{17FC2B86-4AEE-4A5D-9652-CA0ACE8EE4EF}"/>
              </a:ext>
            </a:extLst>
          </p:cNvPr>
          <p:cNvSpPr txBox="1"/>
          <p:nvPr/>
        </p:nvSpPr>
        <p:spPr>
          <a:xfrm rot="2700000">
            <a:off x="1373061" y="2677400"/>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Tools</a:t>
            </a:r>
          </a:p>
        </p:txBody>
      </p:sp>
      <p:sp>
        <p:nvSpPr>
          <p:cNvPr id="140" name="TextBox 139">
            <a:extLst>
              <a:ext uri="{FF2B5EF4-FFF2-40B4-BE49-F238E27FC236}">
                <a16:creationId xmlns:a16="http://schemas.microsoft.com/office/drawing/2014/main" id="{A88C0606-EDEF-49C8-9DC7-4E491FCD8EE6}"/>
              </a:ext>
            </a:extLst>
          </p:cNvPr>
          <p:cNvSpPr txBox="1"/>
          <p:nvPr/>
        </p:nvSpPr>
        <p:spPr>
          <a:xfrm rot="18773687">
            <a:off x="1506878" y="2151331"/>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Templates</a:t>
            </a:r>
          </a:p>
        </p:txBody>
      </p:sp>
      <p:sp>
        <p:nvSpPr>
          <p:cNvPr id="141" name="TextBox 140">
            <a:extLst>
              <a:ext uri="{FF2B5EF4-FFF2-40B4-BE49-F238E27FC236}">
                <a16:creationId xmlns:a16="http://schemas.microsoft.com/office/drawing/2014/main" id="{B70AA35A-914F-4FFC-94AB-ED2B262FE68B}"/>
              </a:ext>
            </a:extLst>
          </p:cNvPr>
          <p:cNvSpPr txBox="1"/>
          <p:nvPr/>
        </p:nvSpPr>
        <p:spPr>
          <a:xfrm rot="2700000">
            <a:off x="1973637" y="2109188"/>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Best practices</a:t>
            </a:r>
          </a:p>
        </p:txBody>
      </p:sp>
      <p:sp>
        <p:nvSpPr>
          <p:cNvPr id="142" name="Oval 141" descr="White circle">
            <a:extLst>
              <a:ext uri="{FF2B5EF4-FFF2-40B4-BE49-F238E27FC236}">
                <a16:creationId xmlns:a16="http://schemas.microsoft.com/office/drawing/2014/main" id="{09924CB4-39FD-4EA2-A3E0-79CB5638AD56}"/>
              </a:ext>
            </a:extLst>
          </p:cNvPr>
          <p:cNvSpPr/>
          <p:nvPr/>
        </p:nvSpPr>
        <p:spPr bwMode="auto">
          <a:xfrm>
            <a:off x="2109468" y="2985798"/>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43" name="cloud" title="Icon of a cloud">
            <a:extLst>
              <a:ext uri="{FF2B5EF4-FFF2-40B4-BE49-F238E27FC236}">
                <a16:creationId xmlns:a16="http://schemas.microsoft.com/office/drawing/2014/main" id="{C9715043-7609-435A-AD57-60060CFC4ABE}"/>
              </a:ext>
            </a:extLst>
          </p:cNvPr>
          <p:cNvSpPr>
            <a:spLocks noChangeAspect="1"/>
          </p:cNvSpPr>
          <p:nvPr/>
        </p:nvSpPr>
        <p:spPr bwMode="auto">
          <a:xfrm>
            <a:off x="2630251" y="3701182"/>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nvGrpSpPr>
          <p:cNvPr id="144" name="Group 143" descr="scale">
            <a:extLst>
              <a:ext uri="{FF2B5EF4-FFF2-40B4-BE49-F238E27FC236}">
                <a16:creationId xmlns:a16="http://schemas.microsoft.com/office/drawing/2014/main" id="{CB6BB762-FE67-4517-B300-03330E798E57}"/>
              </a:ext>
            </a:extLst>
          </p:cNvPr>
          <p:cNvGrpSpPr/>
          <p:nvPr/>
        </p:nvGrpSpPr>
        <p:grpSpPr>
          <a:xfrm>
            <a:off x="7379983" y="4302639"/>
            <a:ext cx="2651030" cy="890588"/>
            <a:chOff x="7211284" y="3486250"/>
            <a:chExt cx="2651030" cy="890588"/>
          </a:xfrm>
        </p:grpSpPr>
        <p:cxnSp>
          <p:nvCxnSpPr>
            <p:cNvPr id="145" name="Straight Connector 144">
              <a:extLst>
                <a:ext uri="{FF2B5EF4-FFF2-40B4-BE49-F238E27FC236}">
                  <a16:creationId xmlns:a16="http://schemas.microsoft.com/office/drawing/2014/main" id="{EEBD4683-DA14-4D2C-8594-F24C0BADD600}"/>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0FBC6E3-6771-4B22-94C9-0B86193B9E0B}"/>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C0D1B08-258C-41F8-BAB8-0F82AE4303DC}"/>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0DCC6486-102B-404A-8014-E12DF99BAF90}"/>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effectLst/>
                <a:uLnTx/>
                <a:uFillTx/>
                <a:latin typeface="Segoe UI"/>
                <a:ea typeface="Segoe UI" pitchFamily="34" charset="0"/>
                <a:cs typeface="Segoe UI" pitchFamily="34" charset="0"/>
              </a:endParaRPr>
            </a:p>
          </p:txBody>
        </p:sp>
      </p:grpSp>
      <p:sp>
        <p:nvSpPr>
          <p:cNvPr id="149" name="TextBox 148">
            <a:extLst>
              <a:ext uri="{FF2B5EF4-FFF2-40B4-BE49-F238E27FC236}">
                <a16:creationId xmlns:a16="http://schemas.microsoft.com/office/drawing/2014/main" id="{5ED5DD12-92B2-4254-9D3D-E6B17AB65DA1}"/>
              </a:ext>
            </a:extLst>
          </p:cNvPr>
          <p:cNvSpPr txBox="1"/>
          <p:nvPr/>
        </p:nvSpPr>
        <p:spPr>
          <a:xfrm>
            <a:off x="6158629" y="3369727"/>
            <a:ext cx="1250563" cy="492443"/>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a:ea typeface="+mn-ea"/>
                <a:cs typeface="+mn-cs"/>
              </a:rPr>
              <a:t>Control </a:t>
            </a:r>
            <a:br>
              <a:rPr kumimoji="0" lang="en-US" sz="1600" b="0" i="0" u="none" strike="noStrike" kern="1200" cap="none" spc="0" normalizeH="0" baseline="0" noProof="0" dirty="0">
                <a:ln>
                  <a:noFill/>
                </a:ln>
                <a:solidFill>
                  <a:schemeClr val="tx2"/>
                </a:solidFill>
                <a:effectLst/>
                <a:uLnTx/>
                <a:uFillTx/>
                <a:latin typeface="Segoe UI"/>
                <a:ea typeface="+mn-ea"/>
                <a:cs typeface="+mn-cs"/>
              </a:rPr>
            </a:br>
            <a:r>
              <a:rPr kumimoji="0" lang="en-US" sz="1600" b="0" i="0" u="none" strike="noStrike" kern="1200" cap="none" spc="0" normalizeH="0" baseline="0" noProof="0" dirty="0">
                <a:ln>
                  <a:noFill/>
                </a:ln>
                <a:solidFill>
                  <a:schemeClr val="tx2"/>
                </a:solidFill>
                <a:effectLst/>
                <a:uLnTx/>
                <a:uFillTx/>
                <a:latin typeface="Segoe UI"/>
                <a:ea typeface="+mn-ea"/>
                <a:cs typeface="+mn-cs"/>
              </a:rPr>
              <a:t>&amp; Stability</a:t>
            </a:r>
          </a:p>
        </p:txBody>
      </p:sp>
      <p:sp>
        <p:nvSpPr>
          <p:cNvPr id="150" name="TextBox 149">
            <a:extLst>
              <a:ext uri="{FF2B5EF4-FFF2-40B4-BE49-F238E27FC236}">
                <a16:creationId xmlns:a16="http://schemas.microsoft.com/office/drawing/2014/main" id="{F7819CEC-4E9C-465B-AE66-1BA24D0F3D8F}"/>
              </a:ext>
            </a:extLst>
          </p:cNvPr>
          <p:cNvSpPr txBox="1"/>
          <p:nvPr/>
        </p:nvSpPr>
        <p:spPr>
          <a:xfrm>
            <a:off x="10095059" y="3381298"/>
            <a:ext cx="1150170" cy="492443"/>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a:ea typeface="+mn-ea"/>
                <a:cs typeface="+mn-cs"/>
              </a:rPr>
              <a:t>Speed </a:t>
            </a:r>
            <a:br>
              <a:rPr kumimoji="0" lang="en-US" sz="1600" b="0" i="0" u="none" strike="noStrike" kern="1200" cap="none" spc="0" normalizeH="0" baseline="0" noProof="0" dirty="0">
                <a:ln>
                  <a:noFill/>
                </a:ln>
                <a:solidFill>
                  <a:schemeClr val="tx2"/>
                </a:solidFill>
                <a:effectLst/>
                <a:uLnTx/>
                <a:uFillTx/>
                <a:latin typeface="Segoe UI"/>
                <a:ea typeface="+mn-ea"/>
                <a:cs typeface="+mn-cs"/>
              </a:rPr>
            </a:br>
            <a:r>
              <a:rPr kumimoji="0" lang="en-US" sz="1600" b="0" i="0" u="none" strike="noStrike" kern="1200" cap="none" spc="0" normalizeH="0" baseline="0" noProof="0" dirty="0">
                <a:ln>
                  <a:noFill/>
                </a:ln>
                <a:solidFill>
                  <a:schemeClr val="tx2"/>
                </a:solidFill>
                <a:effectLst/>
                <a:uLnTx/>
                <a:uFillTx/>
                <a:latin typeface="Segoe UI"/>
                <a:ea typeface="+mn-ea"/>
                <a:cs typeface="+mn-cs"/>
              </a:rPr>
              <a:t>&amp; Results</a:t>
            </a:r>
          </a:p>
        </p:txBody>
      </p:sp>
      <p:sp>
        <p:nvSpPr>
          <p:cNvPr id="151" name="TextBox 150">
            <a:extLst>
              <a:ext uri="{FF2B5EF4-FFF2-40B4-BE49-F238E27FC236}">
                <a16:creationId xmlns:a16="http://schemas.microsoft.com/office/drawing/2014/main" id="{9A4D0EEE-4E92-482D-BCE9-58027E7948C0}"/>
              </a:ext>
            </a:extLst>
          </p:cNvPr>
          <p:cNvSpPr txBox="1"/>
          <p:nvPr/>
        </p:nvSpPr>
        <p:spPr>
          <a:xfrm>
            <a:off x="7131033" y="2607220"/>
            <a:ext cx="3027110"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Achieve balance</a:t>
            </a:r>
          </a:p>
        </p:txBody>
      </p:sp>
    </p:spTree>
    <p:extLst>
      <p:ext uri="{BB962C8B-B14F-4D97-AF65-F5344CB8AC3E}">
        <p14:creationId xmlns:p14="http://schemas.microsoft.com/office/powerpoint/2010/main" val="863487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par>
                                <p:cTn id="36" presetID="10" presetClass="entr" presetSubtype="0"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par>
                                <p:cTn id="39" presetID="10" presetClass="entr" presetSubtype="0" fill="hold"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41" grpId="0"/>
      <p:bldP spid="142" grpId="0" animBg="1"/>
      <p:bldP spid="143" grpId="0" animBg="1"/>
      <p:bldP spid="149" grpId="0"/>
      <p:bldP spid="150" grpId="0"/>
      <p:bldP spid="1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Enhanced baseline</a:t>
            </a:r>
            <a:br>
              <a:rPr lang="en-US" dirty="0"/>
            </a:br>
            <a:r>
              <a:rPr lang="en-IN" dirty="0">
                <a:solidFill>
                  <a:schemeClr val="tx1"/>
                </a:solidFill>
              </a:rPr>
              <a:t>Advanced operations</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7360666" cy="4818755"/>
          </a:xfrm>
        </p:spPr>
        <p:txBody>
          <a:bodyPr/>
          <a:lstStyle/>
          <a:p>
            <a:pPr marL="0" indent="0">
              <a:buNone/>
            </a:pPr>
            <a:r>
              <a:rPr lang="en-US" sz="2000" dirty="0"/>
              <a:t>Evaluate common additions to the baseline that might meet business needs.</a:t>
            </a:r>
          </a:p>
          <a:p>
            <a:pPr marL="0" indent="0">
              <a:buNone/>
            </a:pPr>
            <a:endParaRPr lang="en-IN" sz="2000" dirty="0"/>
          </a:p>
          <a:p>
            <a:pPr marL="285750" indent="-285750">
              <a:lnSpc>
                <a:spcPct val="90000"/>
              </a:lnSpc>
              <a:spcAft>
                <a:spcPts val="800"/>
              </a:spcAft>
              <a:buClr>
                <a:schemeClr val="tx1"/>
              </a:buClr>
              <a:buFont typeface="Arial" panose="020B0604020202020204" pitchFamily="34" charset="0"/>
              <a:buChar char="•"/>
            </a:pPr>
            <a:r>
              <a:rPr lang="en-US" sz="1800" dirty="0">
                <a:solidFill>
                  <a:schemeClr val="tx1"/>
                </a:solidFill>
              </a:rPr>
              <a:t>Use enhanced management baseline </a:t>
            </a:r>
            <a:r>
              <a:rPr lang="en-US" sz="1800" dirty="0">
                <a:solidFill>
                  <a:schemeClr val="tx2"/>
                </a:solidFill>
              </a:rPr>
              <a:t>cloud-native operations tools and processes to extend the business commitment</a:t>
            </a:r>
          </a:p>
          <a:p>
            <a:pPr marL="285750" indent="-285750">
              <a:lnSpc>
                <a:spcPct val="90000"/>
              </a:lnSpc>
              <a:spcAft>
                <a:spcPts val="800"/>
              </a:spcAft>
              <a:buClr>
                <a:schemeClr val="tx1"/>
              </a:buClr>
              <a:buFont typeface="Arial" panose="020B0604020202020204" pitchFamily="34" charset="0"/>
              <a:buChar char="•"/>
            </a:pPr>
            <a:r>
              <a:rPr lang="en-US" sz="1800" dirty="0">
                <a:solidFill>
                  <a:schemeClr val="tx1"/>
                </a:solidFill>
              </a:rPr>
              <a:t>A number of mission-critical workloads might require </a:t>
            </a:r>
            <a:r>
              <a:rPr lang="en-US" sz="1800" dirty="0">
                <a:solidFill>
                  <a:schemeClr val="tx2"/>
                </a:solidFill>
              </a:rPr>
              <a:t>enhancements to the management baseline for better commitment</a:t>
            </a:r>
          </a:p>
          <a:p>
            <a:pPr marL="285750" indent="-285750">
              <a:lnSpc>
                <a:spcPct val="90000"/>
              </a:lnSpc>
              <a:spcAft>
                <a:spcPts val="800"/>
              </a:spcAft>
              <a:buClr>
                <a:schemeClr val="tx1"/>
              </a:buClr>
              <a:buFont typeface="Arial" panose="020B0604020202020204" pitchFamily="34" charset="0"/>
              <a:buChar char="•"/>
            </a:pPr>
            <a:r>
              <a:rPr lang="en-US" sz="1800" dirty="0">
                <a:solidFill>
                  <a:schemeClr val="tx1"/>
                </a:solidFill>
              </a:rPr>
              <a:t>Enhanced baseline can be enabled to </a:t>
            </a:r>
            <a:r>
              <a:rPr lang="en-US" sz="1800" dirty="0">
                <a:solidFill>
                  <a:schemeClr val="tx2"/>
                </a:solidFill>
              </a:rPr>
              <a:t>perform advanced management operations and processes </a:t>
            </a:r>
            <a:r>
              <a:rPr lang="en-US" sz="1800" dirty="0">
                <a:solidFill>
                  <a:schemeClr val="tx1"/>
                </a:solidFill>
              </a:rPr>
              <a:t>such as:</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Service change tracking </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ITSM integration</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Operations automation</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Multi-cloud operations</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Guest automation</a:t>
            </a:r>
          </a:p>
          <a:p>
            <a:pPr marL="461963" indent="-231775">
              <a:lnSpc>
                <a:spcPct val="90000"/>
              </a:lnSpc>
              <a:spcAft>
                <a:spcPts val="800"/>
              </a:spcAft>
              <a:buClr>
                <a:schemeClr val="tx1"/>
              </a:buClr>
              <a:buFont typeface="Arial" panose="020B0604020202020204" pitchFamily="34" charset="0"/>
              <a:buChar char="•"/>
            </a:pPr>
            <a:r>
              <a:rPr lang="en-US" sz="1600" dirty="0">
                <a:solidFill>
                  <a:schemeClr val="tx1"/>
                </a:solidFill>
              </a:rPr>
              <a:t>Breach notification</a:t>
            </a:r>
            <a:endParaRPr lang="en-US" sz="1800" dirty="0">
              <a:solidFill>
                <a:schemeClr val="tx1"/>
              </a:solidFill>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2733056"/>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Azure Resource Graph</a:t>
            </a:r>
          </a:p>
          <a:p>
            <a:pPr>
              <a:lnSpc>
                <a:spcPct val="90000"/>
              </a:lnSpc>
              <a:spcAft>
                <a:spcPts val="600"/>
              </a:spcAft>
            </a:pPr>
            <a:r>
              <a:rPr lang="en-US" sz="1600" dirty="0"/>
              <a:t>IT Service Management Connector</a:t>
            </a:r>
          </a:p>
          <a:p>
            <a:pPr>
              <a:lnSpc>
                <a:spcPct val="90000"/>
              </a:lnSpc>
              <a:spcAft>
                <a:spcPts val="600"/>
              </a:spcAft>
            </a:pPr>
            <a:r>
              <a:rPr lang="en-US" sz="1600" dirty="0"/>
              <a:t>Azure Automation</a:t>
            </a:r>
          </a:p>
          <a:p>
            <a:pPr>
              <a:lnSpc>
                <a:spcPct val="90000"/>
              </a:lnSpc>
              <a:spcAft>
                <a:spcPts val="600"/>
              </a:spcAft>
            </a:pPr>
            <a:r>
              <a:rPr lang="en-US" sz="1600" dirty="0"/>
              <a:t>Azure Automation Hybrid Runbook Worker</a:t>
            </a:r>
          </a:p>
          <a:p>
            <a:pPr>
              <a:lnSpc>
                <a:spcPct val="90000"/>
              </a:lnSpc>
              <a:spcAft>
                <a:spcPts val="600"/>
              </a:spcAft>
            </a:pPr>
            <a:r>
              <a:rPr lang="en-US" sz="1600" dirty="0"/>
              <a:t>Desired State Configuration (DSC)</a:t>
            </a:r>
          </a:p>
          <a:p>
            <a:pPr>
              <a:lnSpc>
                <a:spcPct val="90000"/>
              </a:lnSpc>
              <a:spcAft>
                <a:spcPts val="600"/>
              </a:spcAft>
            </a:pPr>
            <a:r>
              <a:rPr lang="en-US" sz="1600" dirty="0"/>
              <a:t>Azure Security Center</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br>
                <a:rPr lang="en-IN" sz="1500" dirty="0">
                  <a:latin typeface="Segoe UI Semibold" panose="020B0702040204020203" pitchFamily="34" charset="0"/>
                  <a:cs typeface="Segoe UI Semibold" panose="020B0702040204020203" pitchFamily="34" charset="0"/>
                </a:rPr>
              </a:br>
              <a:r>
                <a:rPr lang="en-IN" sz="1500" dirty="0">
                  <a:latin typeface="Segoe UI Semibold" panose="020B0702040204020203" pitchFamily="34" charset="0"/>
                  <a:cs typeface="Segoe UI Semibold" panose="020B0702040204020203" pitchFamily="34" charset="0"/>
                </a:rPr>
                <a:t>operations</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148394" y="6580208"/>
              <a:ext cx="1664242"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a:t>
              </a:r>
              <a:b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baseline</a:t>
              </a:r>
            </a:p>
          </p:txBody>
        </p:sp>
      </p:grpSp>
    </p:spTree>
    <p:extLst>
      <p:ext uri="{BB962C8B-B14F-4D97-AF65-F5344CB8AC3E}">
        <p14:creationId xmlns:p14="http://schemas.microsoft.com/office/powerpoint/2010/main" val="22228340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
        <p:nvSpPr>
          <p:cNvPr id="5" name="Title 4">
            <a:extLst>
              <a:ext uri="{FF2B5EF4-FFF2-40B4-BE49-F238E27FC236}">
                <a16:creationId xmlns:a16="http://schemas.microsoft.com/office/drawing/2014/main" id="{1C138F04-D77A-4525-84DC-B6FCDC932CA5}"/>
              </a:ext>
            </a:extLst>
          </p:cNvPr>
          <p:cNvSpPr>
            <a:spLocks noGrp="1"/>
          </p:cNvSpPr>
          <p:nvPr>
            <p:ph type="title"/>
          </p:nvPr>
        </p:nvSpPr>
        <p:spPr/>
        <p:txBody>
          <a:bodyPr/>
          <a:lstStyle/>
          <a:p>
            <a:r>
              <a:rPr lang="en-US" sz="4000" dirty="0"/>
              <a:t>Resources</a:t>
            </a:r>
          </a:p>
        </p:txBody>
      </p:sp>
    </p:spTree>
    <p:extLst>
      <p:ext uri="{BB962C8B-B14F-4D97-AF65-F5344CB8AC3E}">
        <p14:creationId xmlns:p14="http://schemas.microsoft.com/office/powerpoint/2010/main" val="14554341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br>
              <a:rPr lang="en-US" dirty="0"/>
            </a:br>
            <a:br>
              <a:rPr lang="en-US" dirty="0"/>
            </a:br>
            <a:endParaRPr lang="en-US" dirty="0"/>
          </a:p>
        </p:txBody>
      </p:sp>
      <p:sp>
        <p:nvSpPr>
          <p:cNvPr id="4" name="Text Placeholder 3">
            <a:extLst>
              <a:ext uri="{FF2B5EF4-FFF2-40B4-BE49-F238E27FC236}">
                <a16:creationId xmlns:a16="http://schemas.microsoft.com/office/drawing/2014/main" id="{2DB9278B-0472-42B1-83BC-BF07F085DA77}"/>
              </a:ext>
            </a:extLst>
          </p:cNvPr>
          <p:cNvSpPr>
            <a:spLocks noGrp="1"/>
          </p:cNvSpPr>
          <p:nvPr>
            <p:ph type="body" sz="quarter" idx="10"/>
          </p:nvPr>
        </p:nvSpPr>
        <p:spPr>
          <a:xfrm>
            <a:off x="455995" y="1922586"/>
            <a:ext cx="11208568" cy="615553"/>
          </a:xfrm>
        </p:spPr>
        <p:txBody>
          <a:bodyPr/>
          <a:lstStyle/>
          <a:p>
            <a:pPr marL="0" indent="0">
              <a:buNone/>
            </a:pPr>
            <a:r>
              <a:rPr lang="en-US" sz="2000" spc="0" dirty="0">
                <a:solidFill>
                  <a:schemeClr val="tx2"/>
                </a:solidFill>
              </a:rPr>
              <a:t>Learn more about the Microsoft Cloud Adoption Framework and cloud management.</a:t>
            </a:r>
          </a:p>
        </p:txBody>
      </p:sp>
      <p:sp>
        <p:nvSpPr>
          <p:cNvPr id="2" name="TextBox 1">
            <a:extLst>
              <a:ext uri="{FF2B5EF4-FFF2-40B4-BE49-F238E27FC236}">
                <a16:creationId xmlns:a16="http://schemas.microsoft.com/office/drawing/2014/main" id="{9AD5C26C-15B5-498F-93C6-F66E9FAE0A1A}"/>
              </a:ext>
            </a:extLst>
          </p:cNvPr>
          <p:cNvSpPr txBox="1"/>
          <p:nvPr/>
        </p:nvSpPr>
        <p:spPr>
          <a:xfrm>
            <a:off x="455995" y="2687170"/>
            <a:ext cx="9316461" cy="2277547"/>
          </a:xfrm>
          <a:prstGeom prst="rect">
            <a:avLst/>
          </a:prstGeom>
          <a:noFill/>
        </p:spPr>
        <p:txBody>
          <a:bodyPr wrap="none" lIns="0" tIns="0" rIns="0" bIns="0" rtlCol="0">
            <a:spAutoFit/>
          </a:bodyPr>
          <a:lstStyle/>
          <a:p>
            <a:pPr>
              <a:spcAft>
                <a:spcPts val="2400"/>
              </a:spcAft>
              <a:buSzPct val="90000"/>
              <a:defRPr/>
            </a:pPr>
            <a:r>
              <a:rPr lang="en-IN" b="1" dirty="0">
                <a:solidFill>
                  <a:schemeClr val="tx1"/>
                </a:solidFill>
                <a:ea typeface="Segoe UI" pitchFamily="34" charset="0"/>
                <a:cs typeface="Segoe UI" pitchFamily="34" charset="0"/>
              </a:rPr>
              <a:t>Microsoft Cloud Adoption Framework for Azure: Documentation</a:t>
            </a:r>
            <a:br>
              <a:rPr lang="en-US" b="1" dirty="0">
                <a:latin typeface="Segoe UI"/>
                <a:ea typeface="Segoe UI" pitchFamily="34" charset="0"/>
                <a:cs typeface="Segoe UI" pitchFamily="34" charset="0"/>
              </a:rPr>
            </a:br>
            <a:r>
              <a:rPr lang="en-US" dirty="0">
                <a:solidFill>
                  <a:schemeClr val="tx2"/>
                </a:solidFill>
                <a:ea typeface="Segoe UI" pitchFamily="34" charset="0"/>
                <a:cs typeface="Segoe UI" pitchFamily="34" charset="0"/>
                <a:hlinkClick r:id="rId3">
                  <a:extLst>
                    <a:ext uri="{A12FA001-AC4F-418D-AE19-62706E023703}">
                      <ahyp:hlinkClr xmlns:ahyp="http://schemas.microsoft.com/office/drawing/2018/hyperlinkcolor" val="tx"/>
                    </a:ext>
                  </a:extLst>
                </a:hlinkClick>
              </a:rPr>
              <a:t>https://docs.microsoft.com/azure/cloud-adoption-framework/</a:t>
            </a:r>
            <a:r>
              <a:rPr lang="en-US" dirty="0">
                <a:solidFill>
                  <a:schemeClr val="tx2"/>
                </a:solidFill>
                <a:ea typeface="Segoe UI" pitchFamily="34" charset="0"/>
                <a:cs typeface="Segoe UI" pitchFamily="34" charset="0"/>
              </a:rPr>
              <a:t> </a:t>
            </a:r>
          </a:p>
          <a:p>
            <a:pPr>
              <a:spcAft>
                <a:spcPts val="2400"/>
              </a:spcAft>
              <a:buSzPct val="90000"/>
              <a:defRPr/>
            </a:pPr>
            <a:r>
              <a:rPr lang="en-IN" b="1" dirty="0">
                <a:solidFill>
                  <a:schemeClr val="tx1"/>
                </a:solidFill>
                <a:ea typeface="Segoe UI" pitchFamily="34" charset="0"/>
                <a:cs typeface="Segoe UI" pitchFamily="34" charset="0"/>
              </a:rPr>
              <a:t>Cloud management in the Cloud Adoption Framework</a:t>
            </a:r>
            <a:br>
              <a:rPr lang="en-IN" b="1" dirty="0">
                <a:solidFill>
                  <a:schemeClr val="tx1"/>
                </a:solidFill>
                <a:ea typeface="Segoe UI" pitchFamily="34" charset="0"/>
                <a:cs typeface="Segoe UI" pitchFamily="34" charset="0"/>
              </a:rPr>
            </a:br>
            <a:r>
              <a:rPr lang="en-US" dirty="0">
                <a:solidFill>
                  <a:schemeClr val="tx2"/>
                </a:solidFill>
                <a:ea typeface="Segoe UI" pitchFamily="34" charset="0"/>
                <a:cs typeface="Segoe UI" pitchFamily="34" charset="0"/>
                <a:hlinkClick r:id="rId4">
                  <a:extLst>
                    <a:ext uri="{A12FA001-AC4F-418D-AE19-62706E023703}">
                      <ahyp:hlinkClr xmlns:ahyp="http://schemas.microsoft.com/office/drawing/2018/hyperlinkcolor" val="tx"/>
                    </a:ext>
                  </a:extLst>
                </a:hlinkClick>
              </a:rPr>
              <a:t>https://docs.microsoft.com/en-us/azure/cloud-adoption-framework/govern/methodology</a:t>
            </a:r>
          </a:p>
          <a:p>
            <a:pPr>
              <a:spcAft>
                <a:spcPts val="2400"/>
              </a:spcAft>
              <a:buSzPct val="90000"/>
              <a:defRPr/>
            </a:pPr>
            <a:r>
              <a:rPr kumimoji="0" lang="en-IN" b="1"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Well Architected</a:t>
            </a:r>
            <a:r>
              <a:rPr kumimoji="0" lang="en-IN" b="1" u="none" strike="noStrike" kern="1200" cap="none" spc="0" normalizeH="0" noProof="0" dirty="0">
                <a:ln>
                  <a:noFill/>
                </a:ln>
                <a:solidFill>
                  <a:schemeClr val="tx1"/>
                </a:solidFill>
                <a:effectLst/>
                <a:uLnTx/>
                <a:uFillTx/>
                <a:latin typeface="Segoe UI"/>
                <a:ea typeface="Segoe UI" pitchFamily="34" charset="0"/>
                <a:cs typeface="Segoe UI" pitchFamily="34" charset="0"/>
              </a:rPr>
              <a:t> Review</a:t>
            </a:r>
            <a:br>
              <a:rPr lang="en-US" b="1" dirty="0">
                <a:latin typeface="Segoe UI"/>
                <a:ea typeface="Segoe UI" pitchFamily="34" charset="0"/>
                <a:cs typeface="Segoe UI" pitchFamily="34" charset="0"/>
              </a:rPr>
            </a:br>
            <a:r>
              <a:rPr lang="en-US" dirty="0">
                <a:solidFill>
                  <a:srgbClr val="000000"/>
                </a:solidFill>
                <a:ea typeface="Segoe UI" pitchFamily="34" charset="0"/>
                <a:cs typeface="Segoe UI" pitchFamily="34" charset="0"/>
                <a:hlinkClick r:id="rId5"/>
              </a:rPr>
              <a:t>https://docs.microsoft.com/assessments/?id=azure-architecture-review</a:t>
            </a:r>
            <a:r>
              <a:rPr lang="en-US" dirty="0">
                <a:solidFill>
                  <a:srgbClr val="000000"/>
                </a:solidFill>
                <a:ea typeface="Segoe UI" pitchFamily="34" charset="0"/>
                <a:cs typeface="Segoe UI" pitchFamily="34" charset="0"/>
              </a:rPr>
              <a:t> </a:t>
            </a:r>
            <a:endParaRPr lang="en-US" dirty="0">
              <a:solidFill>
                <a:schemeClr val="tx2"/>
              </a:solidFill>
            </a:endParaRPr>
          </a:p>
        </p:txBody>
      </p:sp>
    </p:spTree>
    <p:extLst>
      <p:ext uri="{BB962C8B-B14F-4D97-AF65-F5344CB8AC3E}">
        <p14:creationId xmlns:p14="http://schemas.microsoft.com/office/powerpoint/2010/main" val="738900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
        <p:nvSpPr>
          <p:cNvPr id="5" name="Title 4">
            <a:extLst>
              <a:ext uri="{FF2B5EF4-FFF2-40B4-BE49-F238E27FC236}">
                <a16:creationId xmlns:a16="http://schemas.microsoft.com/office/drawing/2014/main" id="{1B92D40A-CEA5-49B5-A385-4279D547AB5C}"/>
              </a:ext>
            </a:extLst>
          </p:cNvPr>
          <p:cNvSpPr>
            <a:spLocks noGrp="1"/>
          </p:cNvSpPr>
          <p:nvPr>
            <p:ph type="title"/>
          </p:nvPr>
        </p:nvSpPr>
        <p:spPr>
          <a:xfrm>
            <a:off x="428681" y="3701290"/>
            <a:ext cx="9630389" cy="1793104"/>
          </a:xfrm>
        </p:spPr>
        <p:txBody>
          <a:bodyPr/>
          <a:lstStyle/>
          <a:p>
            <a:r>
              <a:rPr lang="en-US" sz="4000" b="1" dirty="0">
                <a:latin typeface="Segoe UI Semibold" panose="020B0702040204020203" pitchFamily="34" charset="0"/>
                <a:cs typeface="Segoe UI Semibold" panose="020B0702040204020203" pitchFamily="34" charset="0"/>
              </a:rPr>
              <a:t>Advanced operations </a:t>
            </a:r>
            <a:br>
              <a:rPr lang="en-US" sz="4000" b="1" dirty="0">
                <a:latin typeface="Segoe UI Semibold" panose="020B0702040204020203" pitchFamily="34" charset="0"/>
                <a:cs typeface="Segoe UI Semibold" panose="020B0702040204020203" pitchFamily="34" charset="0"/>
              </a:rPr>
            </a:br>
            <a:r>
              <a:rPr lang="en-US" sz="4000" b="1" dirty="0">
                <a:latin typeface="Segoe UI Semibold" panose="020B0702040204020203" pitchFamily="34" charset="0"/>
                <a:cs typeface="Segoe UI Semibold" panose="020B0702040204020203" pitchFamily="34" charset="0"/>
              </a:rPr>
              <a:t>and design principles</a:t>
            </a:r>
            <a:br>
              <a:rPr lang="en-US" sz="4000" b="1" dirty="0">
                <a:latin typeface="Segoe UI Semibold" panose="020B0702040204020203" pitchFamily="34" charset="0"/>
                <a:cs typeface="Segoe UI Semibold" panose="020B0702040204020203" pitchFamily="34" charset="0"/>
              </a:rPr>
            </a:br>
            <a:br>
              <a:rPr lang="en-US" sz="4000" b="1" dirty="0">
                <a:latin typeface="Segoe UI Semibold" panose="020B0702040204020203" pitchFamily="34" charset="0"/>
                <a:cs typeface="Segoe UI Semibold" panose="020B0702040204020203" pitchFamily="34" charset="0"/>
              </a:rPr>
            </a:br>
            <a:r>
              <a:rPr lang="en-US" sz="4000" b="1" dirty="0">
                <a:latin typeface="Segoe UI Semibold" panose="020B0702040204020203" pitchFamily="34" charset="0"/>
                <a:cs typeface="Segoe UI Semibold" panose="020B0702040204020203" pitchFamily="34" charset="0"/>
              </a:rPr>
              <a:t>(Optional content for workshop)</a:t>
            </a:r>
            <a:endParaRPr lang="en-US" sz="4000" dirty="0"/>
          </a:p>
        </p:txBody>
      </p:sp>
    </p:spTree>
    <p:extLst>
      <p:ext uri="{BB962C8B-B14F-4D97-AF65-F5344CB8AC3E}">
        <p14:creationId xmlns:p14="http://schemas.microsoft.com/office/powerpoint/2010/main" val="37872204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5A25280-A280-4D1F-A985-F0F7AC062DD5}"/>
              </a:ext>
            </a:extLst>
          </p:cNvPr>
          <p:cNvSpPr/>
          <p:nvPr/>
        </p:nvSpPr>
        <p:spPr bwMode="auto">
          <a:xfrm>
            <a:off x="0" y="5306129"/>
            <a:ext cx="8126233" cy="11670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Bef>
                  <a:spcPct val="0"/>
                </a:spcBef>
                <a:spcAft>
                  <a:spcPts val="600"/>
                </a:spcAft>
                <a:buClrTx/>
                <a:buSzTx/>
                <a:buFontTx/>
                <a:buNone/>
                <a:tabLst/>
                <a:defRPr/>
              </a:pPr>
              <a:r>
                <a:rPr lang="en-US" sz="2000" spc="0" dirty="0">
                  <a:solidFill>
                    <a:schemeClr val="tx2"/>
                  </a:solidFill>
                  <a:cs typeface="+mn-cs"/>
                </a:rPr>
                <a:t>Establish management baseline</a:t>
              </a:r>
            </a:p>
            <a:p>
              <a:pPr marR="0" lvl="0" indent="0" defTabSz="914400" fontAlgn="auto">
                <a:spcBef>
                  <a:spcPct val="0"/>
                </a:spcBef>
                <a:spcAft>
                  <a:spcPts val="600"/>
                </a:spcAft>
                <a:buClrTx/>
                <a:buSzTx/>
                <a:buFontTx/>
                <a:buNone/>
                <a:tabLst/>
                <a:defRPr/>
              </a:pPr>
              <a:r>
                <a:rPr lang="en-US" sz="1400" spc="0" dirty="0">
                  <a:solidFill>
                    <a:schemeClr val="tx1"/>
                  </a:solidFill>
                  <a:latin typeface="+mn-lt"/>
                  <a:cs typeface="+mn-cs"/>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Define business commitments</a:t>
              </a:r>
            </a:p>
            <a:p>
              <a:pPr defTabSz="914400">
                <a:spcAft>
                  <a:spcPts val="600"/>
                </a:spcAft>
                <a:defRPr/>
              </a:pPr>
              <a:r>
                <a:rPr lang="en-US" sz="1400" spc="0" dirty="0">
                  <a:solidFill>
                    <a:schemeClr val="tx1"/>
                  </a:solidFill>
                  <a:latin typeface="+mn-lt"/>
                  <a:cs typeface="+mn-cs"/>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bg1"/>
                  </a:solidFill>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Expand management baseline</a:t>
              </a:r>
            </a:p>
            <a:p>
              <a:pPr defTabSz="914400">
                <a:spcAft>
                  <a:spcPts val="600"/>
                </a:spcAft>
                <a:defRPr/>
              </a:pPr>
              <a:r>
                <a:rPr lang="en-US" sz="1400" spc="0" dirty="0">
                  <a:solidFill>
                    <a:schemeClr val="tx1"/>
                  </a:solidFill>
                  <a:latin typeface="+mn-lt"/>
                  <a:cs typeface="+mn-cs"/>
                </a:rPr>
                <a:t>Make use of the included best practices based on business commitments </a:t>
              </a:r>
              <a:br>
                <a:rPr lang="en-US" sz="1400" spc="0" dirty="0">
                  <a:solidFill>
                    <a:schemeClr val="tx1"/>
                  </a:solidFill>
                  <a:latin typeface="+mn-lt"/>
                  <a:cs typeface="+mn-cs"/>
                </a:rPr>
              </a:br>
              <a:r>
                <a:rPr lang="en-US" sz="1400" spc="0" dirty="0">
                  <a:solidFill>
                    <a:schemeClr val="tx1"/>
                  </a:solidFill>
                  <a:latin typeface="+mn-lt"/>
                  <a:cs typeface="+mn-cs"/>
                </a:rPr>
                <a:t>and operations decisions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bg1"/>
                  </a:solidFill>
                  <a:cs typeface="+mn-cs"/>
                </a:rPr>
                <a:t>Advanced operations and design principles</a:t>
              </a:r>
            </a:p>
            <a:p>
              <a:pPr defTabSz="914400">
                <a:spcAft>
                  <a:spcPts val="600"/>
                </a:spcAft>
                <a:defRPr/>
              </a:pPr>
              <a:r>
                <a:rPr lang="en-US" sz="1400" spc="0" dirty="0">
                  <a:solidFill>
                    <a:schemeClr val="bg1"/>
                  </a:solidFill>
                  <a:latin typeface="+mn-lt"/>
                  <a:cs typeface="+mn-cs"/>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tx2"/>
                  </a:solidFill>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19" name="Rectangle 18">
            <a:extLst>
              <a:ext uri="{FF2B5EF4-FFF2-40B4-BE49-F238E27FC236}">
                <a16:creationId xmlns:a16="http://schemas.microsoft.com/office/drawing/2014/main" id="{DE111978-FDAC-4FCD-BF22-578B928307AB}"/>
              </a:ext>
            </a:extLst>
          </p:cNvPr>
          <p:cNvSpPr/>
          <p:nvPr/>
        </p:nvSpPr>
        <p:spPr bwMode="auto">
          <a:xfrm>
            <a:off x="0" y="1926582"/>
            <a:ext cx="8063345" cy="3245933"/>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710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Advanced operations and design principles</a:t>
            </a:r>
          </a:p>
        </p:txBody>
      </p:sp>
      <p:sp>
        <p:nvSpPr>
          <p:cNvPr id="2" name="Text Placeholder 1">
            <a:extLst>
              <a:ext uri="{FF2B5EF4-FFF2-40B4-BE49-F238E27FC236}">
                <a16:creationId xmlns:a16="http://schemas.microsoft.com/office/drawing/2014/main" id="{B24F50BF-3155-4A4E-A257-90AA422AE5D5}"/>
              </a:ext>
            </a:extLst>
          </p:cNvPr>
          <p:cNvSpPr>
            <a:spLocks noGrp="1"/>
          </p:cNvSpPr>
          <p:nvPr>
            <p:ph type="body" sz="quarter" idx="10"/>
          </p:nvPr>
        </p:nvSpPr>
        <p:spPr/>
        <p:txBody>
          <a:bodyPr/>
          <a:lstStyle/>
          <a:p>
            <a:r>
              <a:rPr lang="en-US" dirty="0">
                <a:solidFill>
                  <a:schemeClr val="tx1"/>
                </a:solidFill>
              </a:rPr>
              <a:t>Why do you need this?</a:t>
            </a:r>
          </a:p>
        </p:txBody>
      </p:sp>
      <p:sp>
        <p:nvSpPr>
          <p:cNvPr id="3" name="Text Placeholder 2">
            <a:extLst>
              <a:ext uri="{FF2B5EF4-FFF2-40B4-BE49-F238E27FC236}">
                <a16:creationId xmlns:a16="http://schemas.microsoft.com/office/drawing/2014/main" id="{96DFF4EE-0893-4988-90F6-81D9700F4E63}"/>
              </a:ext>
            </a:extLst>
          </p:cNvPr>
          <p:cNvSpPr>
            <a:spLocks noGrp="1"/>
          </p:cNvSpPr>
          <p:nvPr>
            <p:ph type="body" sz="quarter" idx="11"/>
          </p:nvPr>
        </p:nvSpPr>
        <p:spPr>
          <a:xfrm>
            <a:off x="4938316" y="1488694"/>
            <a:ext cx="6665423" cy="923330"/>
          </a:xfrm>
        </p:spPr>
        <p:txBody>
          <a:bodyPr/>
          <a:lstStyle/>
          <a:p>
            <a:pPr lvl="0" defTabSz="914367"/>
            <a:r>
              <a:rPr lang="en-US" sz="2000" dirty="0"/>
              <a:t>Management specialization is required to improve the design of common systems (platforms) or specific workloads to effectively minimize interruptions.</a:t>
            </a:r>
          </a:p>
        </p:txBody>
      </p:sp>
      <p:sp>
        <p:nvSpPr>
          <p:cNvPr id="8" name="Text Placeholder 1">
            <a:extLst>
              <a:ext uri="{FF2B5EF4-FFF2-40B4-BE49-F238E27FC236}">
                <a16:creationId xmlns:a16="http://schemas.microsoft.com/office/drawing/2014/main" id="{CE661CAC-3445-4DAB-AABA-2B872FDD38EB}"/>
              </a:ext>
            </a:extLst>
          </p:cNvPr>
          <p:cNvSpPr txBox="1">
            <a:spLocks/>
          </p:cNvSpPr>
          <p:nvPr/>
        </p:nvSpPr>
        <p:spPr>
          <a:xfrm>
            <a:off x="4938315" y="2859861"/>
            <a:ext cx="6669658" cy="615553"/>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6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800" b="1" i="0" u="none" strike="noStrike" kern="1200" cap="none" spc="-49" normalizeH="0" baseline="0" noProof="0" dirty="0">
                <a:ln w="3175">
                  <a:noFill/>
                </a:ln>
                <a:solidFill>
                  <a:schemeClr val="tx1"/>
                </a:solidFill>
                <a:effectLst/>
                <a:uLnTx/>
                <a:uFillTx/>
                <a:latin typeface="Segoe UI Semibold"/>
                <a:ea typeface="+mn-ea"/>
                <a:cs typeface="Segoe UI" pitchFamily="34" charset="0"/>
              </a:rPr>
              <a:t>Goals for management baseline</a:t>
            </a:r>
          </a:p>
        </p:txBody>
      </p:sp>
      <p:sp>
        <p:nvSpPr>
          <p:cNvPr id="9" name="Text Placeholder 2">
            <a:extLst>
              <a:ext uri="{FF2B5EF4-FFF2-40B4-BE49-F238E27FC236}">
                <a16:creationId xmlns:a16="http://schemas.microsoft.com/office/drawing/2014/main" id="{D853752D-51F5-433B-8819-B939AD097FBE}"/>
              </a:ext>
            </a:extLst>
          </p:cNvPr>
          <p:cNvSpPr txBox="1">
            <a:spLocks/>
          </p:cNvSpPr>
          <p:nvPr/>
        </p:nvSpPr>
        <p:spPr>
          <a:xfrm>
            <a:off x="4938317" y="3762767"/>
            <a:ext cx="6455902" cy="2288319"/>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sz="1961" b="0" i="0" kern="1200" spc="-49" baseline="0">
                <a:solidFill>
                  <a:schemeClr val="tx1"/>
                </a:solidFill>
                <a:latin typeface="+mn-lt"/>
                <a:ea typeface="+mn-ea"/>
                <a:cs typeface="+mn-cs"/>
              </a:defRPr>
            </a:lvl1pPr>
            <a:lvl2pPr marL="22410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0188" lvl="0" indent="-230188">
              <a:spcAft>
                <a:spcPts val="1200"/>
              </a:spcAft>
              <a:buFont typeface="Arial" panose="020B0604020202020204" pitchFamily="34" charset="0"/>
              <a:buChar char="•"/>
              <a:defRPr/>
            </a:pPr>
            <a:r>
              <a:rPr lang="en-US" dirty="0"/>
              <a:t>Improve the resiliency and design of business workloads</a:t>
            </a:r>
          </a:p>
          <a:p>
            <a:pPr marL="230188" lvl="0" indent="-230188">
              <a:spcAft>
                <a:spcPts val="1200"/>
              </a:spcAft>
              <a:buFont typeface="Arial" panose="020B0604020202020204" pitchFamily="34" charset="0"/>
              <a:buChar char="•"/>
              <a:defRPr/>
            </a:pPr>
            <a:r>
              <a:rPr lang="en-US" dirty="0"/>
              <a:t>Detect trends and provide automated remediation</a:t>
            </a:r>
          </a:p>
          <a:p>
            <a:pPr marL="230188" lvl="0" indent="-230188">
              <a:spcAft>
                <a:spcPts val="1200"/>
              </a:spcAft>
              <a:buFont typeface="Arial" panose="020B0604020202020204" pitchFamily="34" charset="0"/>
              <a:buChar char="•"/>
              <a:defRPr/>
            </a:pPr>
            <a:r>
              <a:rPr lang="en-US" dirty="0"/>
              <a:t>Create repeatable solutions to minimize maintenance overhead</a:t>
            </a:r>
          </a:p>
          <a:p>
            <a:pPr marL="230188" lvl="0" indent="-230188">
              <a:spcAft>
                <a:spcPts val="1200"/>
              </a:spcAft>
              <a:buFont typeface="Arial" panose="020B0604020202020204" pitchFamily="34" charset="0"/>
              <a:buChar char="•"/>
              <a:defRPr/>
            </a:pPr>
            <a:r>
              <a:rPr lang="en-US" dirty="0"/>
              <a:t>Use advanced monitoring tools to discover incremental improvements</a:t>
            </a:r>
          </a:p>
        </p:txBody>
      </p:sp>
    </p:spTree>
    <p:extLst>
      <p:ext uri="{BB962C8B-B14F-4D97-AF65-F5344CB8AC3E}">
        <p14:creationId xmlns:p14="http://schemas.microsoft.com/office/powerpoint/2010/main" val="18766933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itle 1"/>
          <p:cNvSpPr>
            <a:spLocks noGrp="1"/>
          </p:cNvSpPr>
          <p:nvPr>
            <p:ph type="title"/>
          </p:nvPr>
        </p:nvSpPr>
        <p:spPr/>
        <p:txBody>
          <a:bodyPr/>
          <a:lstStyle/>
          <a:p>
            <a:r>
              <a:rPr lang="en-IN"/>
              <a:t>Methodology to enable cloud management</a:t>
            </a:r>
          </a:p>
        </p:txBody>
      </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8" name="Rectangle 47">
            <a:extLst>
              <a:ext uri="{FF2B5EF4-FFF2-40B4-BE49-F238E27FC236}">
                <a16:creationId xmlns:a16="http://schemas.microsoft.com/office/drawing/2014/main" id="{E9F95FF3-C3AA-4DF9-87A6-66DD48531E6A}"/>
              </a:ext>
            </a:extLst>
          </p:cNvPr>
          <p:cNvSpPr/>
          <p:nvPr/>
        </p:nvSpPr>
        <p:spPr>
          <a:xfrm>
            <a:off x="-14609"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nvGrpSpPr>
          <p:cNvPr id="52" name="Group 51">
            <a:extLst>
              <a:ext uri="{FF2B5EF4-FFF2-40B4-BE49-F238E27FC236}">
                <a16:creationId xmlns:a16="http://schemas.microsoft.com/office/drawing/2014/main" id="{25D7DDC5-01F7-4C79-BE36-3041896BD4B9}"/>
              </a:ext>
            </a:extLst>
          </p:cNvPr>
          <p:cNvGrpSpPr/>
          <p:nvPr/>
        </p:nvGrpSpPr>
        <p:grpSpPr>
          <a:xfrm>
            <a:off x="6001675" y="3439172"/>
            <a:ext cx="1844541" cy="459190"/>
            <a:chOff x="4163368" y="3429000"/>
            <a:chExt cx="3682848" cy="459190"/>
          </a:xfrm>
        </p:grpSpPr>
        <p:sp>
          <p:nvSpPr>
            <p:cNvPr id="54" name="Left Bracket 53">
              <a:extLst>
                <a:ext uri="{FF2B5EF4-FFF2-40B4-BE49-F238E27FC236}">
                  <a16:creationId xmlns:a16="http://schemas.microsoft.com/office/drawing/2014/main" id="{7914A0E9-5E6E-46BA-A0B2-445880CC0733}"/>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84A5B6F-F919-4948-B36D-8D065220740E}"/>
                </a:ext>
              </a:extLst>
            </p:cNvPr>
            <p:cNvCxnSpPr>
              <a:cxnSpLocks/>
            </p:cNvCxnSpPr>
            <p:nvPr/>
          </p:nvCxnSpPr>
          <p:spPr>
            <a:xfrm flipH="1" flipV="1">
              <a:off x="4163368"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spTree>
    <p:extLst>
      <p:ext uri="{BB962C8B-B14F-4D97-AF65-F5344CB8AC3E}">
        <p14:creationId xmlns:p14="http://schemas.microsoft.com/office/powerpoint/2010/main" val="258746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Platform specialization</a:t>
            </a:r>
            <a:br>
              <a:rPr lang="en-US" dirty="0"/>
            </a:br>
            <a:r>
              <a:rPr lang="en-IN" dirty="0">
                <a:solidFill>
                  <a:schemeClr val="tx1"/>
                </a:solidFill>
              </a:rPr>
              <a:t>Advanced operations</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6917889" cy="4792081"/>
          </a:xfrm>
        </p:spPr>
        <p:txBody>
          <a:bodyPr/>
          <a:lstStyle/>
          <a:p>
            <a:pPr marL="0" indent="0">
              <a:buNone/>
            </a:pPr>
            <a:r>
              <a:rPr lang="en-US" sz="1800" dirty="0"/>
              <a:t>Invest in ongoing operations of a specific workload, generally reserved for mission-critical workloads.</a:t>
            </a:r>
          </a:p>
          <a:p>
            <a:pPr marL="0" indent="0">
              <a:buNone/>
            </a:pPr>
            <a:endParaRPr lang="en-IN" sz="1800" dirty="0"/>
          </a:p>
          <a:p>
            <a:pPr marL="0" indent="0">
              <a:lnSpc>
                <a:spcPct val="90000"/>
              </a:lnSpc>
              <a:spcAft>
                <a:spcPts val="1800"/>
              </a:spcAft>
              <a:buClr>
                <a:schemeClr val="tx1"/>
              </a:buClr>
              <a:buNone/>
            </a:pPr>
            <a:r>
              <a:rPr lang="en-US" sz="1800" dirty="0">
                <a:solidFill>
                  <a:schemeClr val="tx1"/>
                </a:solidFill>
              </a:rPr>
              <a:t>Platform specialization consists of a disciplined execution of the following </a:t>
            </a:r>
            <a:r>
              <a:rPr lang="en-US" sz="1800" dirty="0">
                <a:solidFill>
                  <a:schemeClr val="tx2"/>
                </a:solidFill>
              </a:rPr>
              <a:t>processes in an iterative approach:</a:t>
            </a:r>
          </a:p>
          <a:p>
            <a:pPr marL="285750" indent="-285750">
              <a:lnSpc>
                <a:spcPct val="90000"/>
              </a:lnSpc>
              <a:spcAft>
                <a:spcPts val="1800"/>
              </a:spcAft>
              <a:buClr>
                <a:schemeClr val="tx1"/>
              </a:buClr>
              <a:buFont typeface="Arial" panose="020B0604020202020204" pitchFamily="34" charset="0"/>
              <a:buChar char="•"/>
            </a:pPr>
            <a:r>
              <a:rPr lang="en-US" sz="1600" dirty="0">
                <a:solidFill>
                  <a:schemeClr val="tx2"/>
                </a:solidFill>
              </a:rPr>
              <a:t>Improve the design </a:t>
            </a:r>
            <a:r>
              <a:rPr lang="en-US" sz="1600" dirty="0">
                <a:solidFill>
                  <a:schemeClr val="tx1"/>
                </a:solidFill>
              </a:rPr>
              <a:t>of common systems (platforms) or specific workloads by considering best practices for architecture frameworks with Azure Architecture Frameworks </a:t>
            </a:r>
          </a:p>
          <a:p>
            <a:pPr marL="285750" indent="-285750">
              <a:lnSpc>
                <a:spcPct val="90000"/>
              </a:lnSpc>
              <a:spcAft>
                <a:spcPts val="1800"/>
              </a:spcAft>
              <a:buClr>
                <a:schemeClr val="tx1"/>
              </a:buClr>
              <a:buFont typeface="Arial" panose="020B0604020202020204" pitchFamily="34" charset="0"/>
              <a:buChar char="•"/>
            </a:pPr>
            <a:r>
              <a:rPr lang="en-US" sz="1600" dirty="0">
                <a:solidFill>
                  <a:schemeClr val="tx2"/>
                </a:solidFill>
              </a:rPr>
              <a:t>Minimize business interruptions </a:t>
            </a:r>
            <a:r>
              <a:rPr lang="en-US" sz="1600" dirty="0">
                <a:solidFill>
                  <a:schemeClr val="tx1"/>
                </a:solidFill>
              </a:rPr>
              <a:t>with Azure Architecture Framework by improving systems designs with scalability, availability, resiliency, security, and management</a:t>
            </a:r>
          </a:p>
          <a:p>
            <a:pPr marL="285750" indent="-285750">
              <a:lnSpc>
                <a:spcPct val="90000"/>
              </a:lnSpc>
              <a:spcAft>
                <a:spcPts val="1800"/>
              </a:spcAft>
              <a:buClr>
                <a:schemeClr val="tx1"/>
              </a:buClr>
              <a:buFont typeface="Arial" panose="020B0604020202020204" pitchFamily="34" charset="0"/>
              <a:buChar char="•"/>
            </a:pPr>
            <a:r>
              <a:rPr lang="en-US" sz="1600" dirty="0">
                <a:solidFill>
                  <a:schemeClr val="tx2"/>
                </a:solidFill>
              </a:rPr>
              <a:t>Automate remediation </a:t>
            </a:r>
            <a:r>
              <a:rPr lang="en-US" sz="1600" dirty="0">
                <a:solidFill>
                  <a:schemeClr val="tx1"/>
                </a:solidFill>
              </a:rPr>
              <a:t>and reduce the impact of interruptions</a:t>
            </a:r>
          </a:p>
          <a:p>
            <a:pPr marL="285750" indent="-285750">
              <a:lnSpc>
                <a:spcPct val="90000"/>
              </a:lnSpc>
              <a:spcAft>
                <a:spcPts val="1800"/>
              </a:spcAft>
              <a:buClr>
                <a:schemeClr val="tx1"/>
              </a:buClr>
              <a:buFont typeface="Arial" panose="020B0604020202020204" pitchFamily="34" charset="0"/>
              <a:buChar char="•"/>
            </a:pPr>
            <a:r>
              <a:rPr lang="en-US" sz="1600" dirty="0">
                <a:solidFill>
                  <a:schemeClr val="tx2"/>
                </a:solidFill>
              </a:rPr>
              <a:t>Scale changes </a:t>
            </a:r>
            <a:r>
              <a:rPr lang="en-US" sz="1600" dirty="0">
                <a:solidFill>
                  <a:schemeClr val="tx1"/>
                </a:solidFill>
              </a:rPr>
              <a:t>across the environment through the service catalog</a:t>
            </a:r>
          </a:p>
          <a:p>
            <a:pPr marL="285750" indent="-285750">
              <a:lnSpc>
                <a:spcPct val="90000"/>
              </a:lnSpc>
              <a:spcAft>
                <a:spcPts val="1800"/>
              </a:spcAft>
              <a:buClr>
                <a:schemeClr val="tx1"/>
              </a:buClr>
              <a:buFont typeface="Arial" panose="020B0604020202020204" pitchFamily="34" charset="0"/>
              <a:buChar char="•"/>
            </a:pPr>
            <a:r>
              <a:rPr lang="en-US" sz="1600" dirty="0">
                <a:solidFill>
                  <a:schemeClr val="tx2"/>
                </a:solidFill>
              </a:rPr>
              <a:t>Discover incremental improvements</a:t>
            </a:r>
            <a:r>
              <a:rPr lang="en-US" sz="1600" dirty="0">
                <a:solidFill>
                  <a:schemeClr val="tx1"/>
                </a:solidFill>
              </a:rPr>
              <a:t> to address in the next pass of system design, automation, and scale</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2068259"/>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Azure Managed Applications</a:t>
            </a:r>
          </a:p>
          <a:p>
            <a:pPr>
              <a:lnSpc>
                <a:spcPct val="90000"/>
              </a:lnSpc>
              <a:spcAft>
                <a:spcPts val="600"/>
              </a:spcAft>
            </a:pPr>
            <a:r>
              <a:rPr lang="en-US" sz="1600" dirty="0"/>
              <a:t>Azure Monitor for containers</a:t>
            </a:r>
          </a:p>
          <a:p>
            <a:pPr>
              <a:lnSpc>
                <a:spcPct val="90000"/>
              </a:lnSpc>
              <a:spcAft>
                <a:spcPts val="600"/>
              </a:spcAft>
            </a:pPr>
            <a:r>
              <a:rPr lang="en-US" sz="1600" dirty="0"/>
              <a:t>Azure SQL analytics</a:t>
            </a:r>
          </a:p>
          <a:p>
            <a:pPr>
              <a:lnSpc>
                <a:spcPct val="90000"/>
              </a:lnSpc>
              <a:spcAft>
                <a:spcPts val="600"/>
              </a:spcAft>
            </a:pPr>
            <a:r>
              <a:rPr lang="en-US" sz="1600" dirty="0"/>
              <a:t>SQL Server health check</a:t>
            </a:r>
          </a:p>
          <a:p>
            <a:pPr>
              <a:lnSpc>
                <a:spcPct val="90000"/>
              </a:lnSpc>
              <a:spcAft>
                <a:spcPts val="600"/>
              </a:spcAft>
            </a:pPr>
            <a:r>
              <a:rPr lang="en-US" sz="1600" dirty="0"/>
              <a:t>Azure Automation</a:t>
            </a:r>
          </a:p>
          <a:p>
            <a:pPr>
              <a:lnSpc>
                <a:spcPct val="90000"/>
              </a:lnSpc>
              <a:spcAft>
                <a:spcPts val="600"/>
              </a:spcAft>
            </a:pPr>
            <a:r>
              <a:rPr lang="en-US" sz="1600" dirty="0"/>
              <a:t>Azure Architecture Framework</a:t>
            </a:r>
          </a:p>
        </p:txBody>
      </p:sp>
      <p:grpSp>
        <p:nvGrpSpPr>
          <p:cNvPr id="2" name="Group 1">
            <a:extLst>
              <a:ext uri="{FF2B5EF4-FFF2-40B4-BE49-F238E27FC236}">
                <a16:creationId xmlns:a16="http://schemas.microsoft.com/office/drawing/2014/main" id="{A5C03C23-CE2B-4479-A0FF-8B07B5B37144}"/>
              </a:ext>
            </a:extLst>
          </p:cNvPr>
          <p:cNvGrpSpPr/>
          <p:nvPr/>
        </p:nvGrpSpPr>
        <p:grpSpPr>
          <a:xfrm>
            <a:off x="8978963" y="3870251"/>
            <a:ext cx="2371314" cy="1649541"/>
            <a:chOff x="4910343" y="3870251"/>
            <a:chExt cx="2371314" cy="1649541"/>
          </a:xfrm>
        </p:grpSpPr>
        <p:sp>
          <p:nvSpPr>
            <p:cNvPr id="13" name="Rounded Rectangle 26">
              <a:extLst>
                <a:ext uri="{FF2B5EF4-FFF2-40B4-BE49-F238E27FC236}">
                  <a16:creationId xmlns:a16="http://schemas.microsoft.com/office/drawing/2014/main" id="{4EB1A591-283D-4EA4-8FAA-222FA0F1D197}"/>
                </a:ext>
              </a:extLst>
            </p:cNvPr>
            <p:cNvSpPr/>
            <p:nvPr/>
          </p:nvSpPr>
          <p:spPr bwMode="auto">
            <a:xfrm>
              <a:off x="5070282" y="4632867"/>
              <a:ext cx="2051436" cy="7201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14" name="TextBox 13">
              <a:extLst>
                <a:ext uri="{FF2B5EF4-FFF2-40B4-BE49-F238E27FC236}">
                  <a16:creationId xmlns:a16="http://schemas.microsoft.com/office/drawing/2014/main" id="{77744412-B2C5-4DBC-8AEF-F86137F26F8F}"/>
                </a:ext>
              </a:extLst>
            </p:cNvPr>
            <p:cNvSpPr txBox="1"/>
            <p:nvPr/>
          </p:nvSpPr>
          <p:spPr>
            <a:xfrm>
              <a:off x="5046429" y="4100878"/>
              <a:ext cx="2093522" cy="276999"/>
            </a:xfrm>
            <a:prstGeom prst="rect">
              <a:avLst/>
            </a:prstGeom>
            <a:noFill/>
          </p:spPr>
          <p:txBody>
            <a:bodyPr wrap="none" lIns="0" tIns="0" rIns="0" bIns="0" rtlCol="0">
              <a:spAutoFit/>
            </a:bodyPr>
            <a:lstStyle/>
            <a:p>
              <a:pPr defTabSz="932472" fontAlgn="base">
                <a:spcBef>
                  <a:spcPct val="0"/>
                </a:spcBef>
                <a:spcAft>
                  <a:spcPct val="0"/>
                </a:spcAft>
                <a:defRPr/>
              </a:pPr>
              <a:r>
                <a:rPr lang="en-IN" dirty="0">
                  <a:latin typeface="Segoe UI Semibold" panose="020B0702040204020203" pitchFamily="34" charset="0"/>
                  <a:cs typeface="Segoe UI Semibold" panose="020B0702040204020203" pitchFamily="34" charset="0"/>
                </a:rPr>
                <a:t>Platform operations</a:t>
              </a:r>
            </a:p>
          </p:txBody>
        </p:sp>
        <p:sp>
          <p:nvSpPr>
            <p:cNvPr id="15" name="Rectangle 14">
              <a:extLst>
                <a:ext uri="{FF2B5EF4-FFF2-40B4-BE49-F238E27FC236}">
                  <a16:creationId xmlns:a16="http://schemas.microsoft.com/office/drawing/2014/main" id="{2318F4F4-8E61-4657-98AE-F5F8C1956822}"/>
                </a:ext>
              </a:extLst>
            </p:cNvPr>
            <p:cNvSpPr/>
            <p:nvPr/>
          </p:nvSpPr>
          <p:spPr bwMode="auto">
            <a:xfrm>
              <a:off x="4910343" y="3870251"/>
              <a:ext cx="2371314" cy="1649541"/>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7919945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11306469" cy="795089"/>
          </a:xfrm>
        </p:spPr>
        <p:txBody>
          <a:bodyPr/>
          <a:lstStyle/>
          <a:p>
            <a:r>
              <a:rPr lang="en-US" dirty="0">
                <a:solidFill>
                  <a:schemeClr val="tx2"/>
                </a:solidFill>
              </a:rPr>
              <a:t>Workload specialization</a:t>
            </a:r>
            <a:br>
              <a:rPr lang="en-US" dirty="0"/>
            </a:br>
            <a:r>
              <a:rPr lang="en-IN" dirty="0">
                <a:solidFill>
                  <a:schemeClr val="tx1"/>
                </a:solidFill>
              </a:rPr>
              <a:t>Advanced operations</a:t>
            </a:r>
            <a:endParaRPr lang="en-US" dirty="0">
              <a:solidFill>
                <a:schemeClr val="tx1"/>
              </a:solidFill>
            </a:endParaRPr>
          </a:p>
        </p:txBody>
      </p:sp>
      <p:sp>
        <p:nvSpPr>
          <p:cNvPr id="11" name="Text Placeholder 10">
            <a:extLst>
              <a:ext uri="{FF2B5EF4-FFF2-40B4-BE49-F238E27FC236}">
                <a16:creationId xmlns:a16="http://schemas.microsoft.com/office/drawing/2014/main" id="{17EE8F8A-BCB9-4FC6-88E7-EF07655167B7}"/>
              </a:ext>
            </a:extLst>
          </p:cNvPr>
          <p:cNvSpPr>
            <a:spLocks noGrp="1"/>
          </p:cNvSpPr>
          <p:nvPr>
            <p:ph type="body" sz="quarter" idx="10"/>
          </p:nvPr>
        </p:nvSpPr>
        <p:spPr>
          <a:xfrm>
            <a:off x="455995" y="1853544"/>
            <a:ext cx="6917889" cy="4588949"/>
          </a:xfrm>
        </p:spPr>
        <p:txBody>
          <a:bodyPr/>
          <a:lstStyle/>
          <a:p>
            <a:pPr marL="0" indent="0">
              <a:buNone/>
            </a:pPr>
            <a:r>
              <a:rPr lang="en-US" sz="1800" dirty="0"/>
              <a:t>Invest in ongoing operations of a shared platform, distributing the investment across multiple workloads.</a:t>
            </a:r>
          </a:p>
          <a:p>
            <a:pPr marL="0" indent="0">
              <a:buNone/>
            </a:pPr>
            <a:endParaRPr lang="en-IN" sz="1800" dirty="0"/>
          </a:p>
          <a:p>
            <a:pPr>
              <a:lnSpc>
                <a:spcPct val="90000"/>
              </a:lnSpc>
              <a:spcAft>
                <a:spcPts val="1800"/>
              </a:spcAft>
              <a:buClr>
                <a:schemeClr val="tx1"/>
              </a:buClr>
            </a:pPr>
            <a:r>
              <a:rPr lang="en-US" sz="1800" dirty="0">
                <a:solidFill>
                  <a:schemeClr val="tx2"/>
                </a:solidFill>
              </a:rPr>
              <a:t>Trigger a cultural change </a:t>
            </a:r>
            <a:r>
              <a:rPr lang="en-US" sz="1800" dirty="0">
                <a:solidFill>
                  <a:schemeClr val="tx1"/>
                </a:solidFill>
              </a:rPr>
              <a:t>in traditional IT build processes that focus on delivering a management baseline, enhanced baselines, and platform operations</a:t>
            </a:r>
          </a:p>
          <a:p>
            <a:pPr>
              <a:lnSpc>
                <a:spcPct val="90000"/>
              </a:lnSpc>
              <a:spcAft>
                <a:spcPts val="1800"/>
              </a:spcAft>
              <a:buClr>
                <a:schemeClr val="tx1"/>
              </a:buClr>
            </a:pPr>
            <a:r>
              <a:rPr lang="en-US" sz="1800" dirty="0">
                <a:solidFill>
                  <a:schemeClr val="tx1"/>
                </a:solidFill>
              </a:rPr>
              <a:t>Apply </a:t>
            </a:r>
            <a:r>
              <a:rPr lang="en-US" sz="1800" dirty="0">
                <a:solidFill>
                  <a:schemeClr val="tx2"/>
                </a:solidFill>
              </a:rPr>
              <a:t>best practices for improving the resiliency and design </a:t>
            </a:r>
            <a:r>
              <a:rPr lang="en-US" sz="1800" dirty="0">
                <a:solidFill>
                  <a:schemeClr val="tx1"/>
                </a:solidFill>
              </a:rPr>
              <a:t>of a specific system with Azure Architecture Frameworks</a:t>
            </a:r>
          </a:p>
          <a:p>
            <a:pPr>
              <a:lnSpc>
                <a:spcPct val="90000"/>
              </a:lnSpc>
              <a:spcAft>
                <a:spcPts val="1800"/>
              </a:spcAft>
              <a:buClr>
                <a:schemeClr val="tx1"/>
              </a:buClr>
            </a:pPr>
            <a:r>
              <a:rPr lang="en-US" sz="1800" dirty="0">
                <a:solidFill>
                  <a:schemeClr val="tx2"/>
                </a:solidFill>
              </a:rPr>
              <a:t>Get the flexibility of advanced monitoring </a:t>
            </a:r>
            <a:r>
              <a:rPr lang="en-US" sz="1800" dirty="0">
                <a:solidFill>
                  <a:schemeClr val="tx1"/>
                </a:solidFill>
              </a:rPr>
              <a:t>of options for monitoring performance, availability, usage, and dependencies</a:t>
            </a:r>
          </a:p>
          <a:p>
            <a:pPr>
              <a:lnSpc>
                <a:spcPct val="90000"/>
              </a:lnSpc>
              <a:spcAft>
                <a:spcPts val="1800"/>
              </a:spcAft>
              <a:buClr>
                <a:schemeClr val="tx1"/>
              </a:buClr>
            </a:pPr>
            <a:r>
              <a:rPr lang="en-US" sz="1800" dirty="0">
                <a:solidFill>
                  <a:schemeClr val="tx2"/>
                </a:solidFill>
              </a:rPr>
              <a:t>Operational tasks shift </a:t>
            </a:r>
            <a:r>
              <a:rPr lang="en-US" sz="1800" dirty="0">
                <a:solidFill>
                  <a:schemeClr val="tx1"/>
                </a:solidFill>
              </a:rPr>
              <a:t>to an application-development or business-unit organization</a:t>
            </a:r>
          </a:p>
          <a:p>
            <a:pPr>
              <a:lnSpc>
                <a:spcPct val="90000"/>
              </a:lnSpc>
              <a:spcAft>
                <a:spcPts val="1800"/>
              </a:spcAft>
              <a:buClr>
                <a:schemeClr val="tx1"/>
              </a:buClr>
            </a:pPr>
            <a:r>
              <a:rPr lang="en-US" sz="1800" dirty="0">
                <a:solidFill>
                  <a:schemeClr val="tx2"/>
                </a:solidFill>
              </a:rPr>
              <a:t>Application insights</a:t>
            </a:r>
            <a:r>
              <a:rPr lang="en-US" sz="1800" dirty="0">
                <a:solidFill>
                  <a:schemeClr val="tx1"/>
                </a:solidFill>
              </a:rPr>
              <a:t>—to get deep insights on the specific workload—are required to provide clear workload operations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541137" y="1436305"/>
            <a:ext cx="2965268" cy="1769715"/>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latin typeface="+mj-lt"/>
              </a:rPr>
              <a:t>Azure tools and services</a:t>
            </a:r>
          </a:p>
          <a:p>
            <a:pPr>
              <a:lnSpc>
                <a:spcPct val="90000"/>
              </a:lnSpc>
              <a:spcAft>
                <a:spcPts val="600"/>
              </a:spcAft>
            </a:pPr>
            <a:r>
              <a:rPr lang="en-US" sz="1600" dirty="0"/>
              <a:t>Azure Monitor logs</a:t>
            </a:r>
          </a:p>
          <a:p>
            <a:pPr>
              <a:lnSpc>
                <a:spcPct val="90000"/>
              </a:lnSpc>
              <a:spcAft>
                <a:spcPts val="600"/>
              </a:spcAft>
            </a:pPr>
            <a:r>
              <a:rPr lang="en-US" sz="1600" dirty="0"/>
              <a:t>Application Insights</a:t>
            </a:r>
          </a:p>
          <a:p>
            <a:pPr>
              <a:lnSpc>
                <a:spcPct val="90000"/>
              </a:lnSpc>
              <a:spcAft>
                <a:spcPts val="600"/>
              </a:spcAft>
            </a:pPr>
            <a:r>
              <a:rPr lang="en-US" sz="1600" dirty="0"/>
              <a:t>Azure Automation</a:t>
            </a:r>
          </a:p>
          <a:p>
            <a:pPr>
              <a:lnSpc>
                <a:spcPct val="90000"/>
              </a:lnSpc>
              <a:spcAft>
                <a:spcPts val="600"/>
              </a:spcAft>
            </a:pPr>
            <a:r>
              <a:rPr lang="en-US" sz="1600" dirty="0"/>
              <a:t>Azure Architecture Framework</a:t>
            </a:r>
          </a:p>
          <a:p>
            <a:pPr>
              <a:lnSpc>
                <a:spcPct val="90000"/>
              </a:lnSpc>
              <a:spcAft>
                <a:spcPts val="600"/>
              </a:spcAft>
            </a:pPr>
            <a:endParaRPr lang="en-US" sz="1600" dirty="0"/>
          </a:p>
        </p:txBody>
      </p:sp>
      <p:grpSp>
        <p:nvGrpSpPr>
          <p:cNvPr id="2" name="Group 1">
            <a:extLst>
              <a:ext uri="{FF2B5EF4-FFF2-40B4-BE49-F238E27FC236}">
                <a16:creationId xmlns:a16="http://schemas.microsoft.com/office/drawing/2014/main" id="{A5C03C23-CE2B-4479-A0FF-8B07B5B37144}"/>
              </a:ext>
            </a:extLst>
          </p:cNvPr>
          <p:cNvGrpSpPr/>
          <p:nvPr/>
        </p:nvGrpSpPr>
        <p:grpSpPr>
          <a:xfrm>
            <a:off x="8978963" y="3870251"/>
            <a:ext cx="2371314" cy="1649541"/>
            <a:chOff x="4910343" y="3870251"/>
            <a:chExt cx="2371314" cy="1649541"/>
          </a:xfrm>
        </p:grpSpPr>
        <p:sp>
          <p:nvSpPr>
            <p:cNvPr id="13" name="Rounded Rectangle 26">
              <a:extLst>
                <a:ext uri="{FF2B5EF4-FFF2-40B4-BE49-F238E27FC236}">
                  <a16:creationId xmlns:a16="http://schemas.microsoft.com/office/drawing/2014/main" id="{4EB1A591-283D-4EA4-8FAA-222FA0F1D197}"/>
                </a:ext>
              </a:extLst>
            </p:cNvPr>
            <p:cNvSpPr/>
            <p:nvPr/>
          </p:nvSpPr>
          <p:spPr bwMode="auto">
            <a:xfrm>
              <a:off x="5070282" y="4632867"/>
              <a:ext cx="2051436" cy="7201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14" name="TextBox 13">
              <a:extLst>
                <a:ext uri="{FF2B5EF4-FFF2-40B4-BE49-F238E27FC236}">
                  <a16:creationId xmlns:a16="http://schemas.microsoft.com/office/drawing/2014/main" id="{77744412-B2C5-4DBC-8AEF-F86137F26F8F}"/>
                </a:ext>
              </a:extLst>
            </p:cNvPr>
            <p:cNvSpPr txBox="1"/>
            <p:nvPr/>
          </p:nvSpPr>
          <p:spPr>
            <a:xfrm>
              <a:off x="5006674" y="4100878"/>
              <a:ext cx="2203617" cy="276999"/>
            </a:xfrm>
            <a:prstGeom prst="rect">
              <a:avLst/>
            </a:prstGeom>
            <a:noFill/>
          </p:spPr>
          <p:txBody>
            <a:bodyPr wrap="none" lIns="0" tIns="0" rIns="0" bIns="0" rtlCol="0">
              <a:spAutoFit/>
            </a:bodyPr>
            <a:lstStyle/>
            <a:p>
              <a:pPr defTabSz="932472" fontAlgn="base">
                <a:spcBef>
                  <a:spcPct val="0"/>
                </a:spcBef>
                <a:spcAft>
                  <a:spcPct val="0"/>
                </a:spcAft>
                <a:defRPr/>
              </a:pPr>
              <a:r>
                <a:rPr lang="en-IN" dirty="0">
                  <a:latin typeface="Segoe UI Semibold" panose="020B0702040204020203" pitchFamily="34" charset="0"/>
                  <a:cs typeface="Segoe UI Semibold" panose="020B0702040204020203" pitchFamily="34" charset="0"/>
                </a:rPr>
                <a:t>Workload operations</a:t>
              </a:r>
            </a:p>
          </p:txBody>
        </p:sp>
        <p:sp>
          <p:nvSpPr>
            <p:cNvPr id="15" name="Rectangle 14">
              <a:extLst>
                <a:ext uri="{FF2B5EF4-FFF2-40B4-BE49-F238E27FC236}">
                  <a16:creationId xmlns:a16="http://schemas.microsoft.com/office/drawing/2014/main" id="{2318F4F4-8E61-4657-98AE-F5F8C1956822}"/>
                </a:ext>
              </a:extLst>
            </p:cNvPr>
            <p:cNvSpPr/>
            <p:nvPr/>
          </p:nvSpPr>
          <p:spPr bwMode="auto">
            <a:xfrm>
              <a:off x="4910343" y="3870251"/>
              <a:ext cx="2371314" cy="1649541"/>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41505409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
        <p:nvSpPr>
          <p:cNvPr id="5" name="Title 4">
            <a:extLst>
              <a:ext uri="{FF2B5EF4-FFF2-40B4-BE49-F238E27FC236}">
                <a16:creationId xmlns:a16="http://schemas.microsoft.com/office/drawing/2014/main" id="{E42DCEDE-F1FD-4389-8CF5-ACFA5F2705B0}"/>
              </a:ext>
            </a:extLst>
          </p:cNvPr>
          <p:cNvSpPr>
            <a:spLocks noGrp="1"/>
          </p:cNvSpPr>
          <p:nvPr>
            <p:ph type="title"/>
          </p:nvPr>
        </p:nvSpPr>
        <p:spPr/>
        <p:txBody>
          <a:bodyPr/>
          <a:lstStyle/>
          <a:p>
            <a:r>
              <a:rPr lang="en-US" sz="4000" dirty="0"/>
              <a:t>Take action</a:t>
            </a:r>
          </a:p>
        </p:txBody>
      </p:sp>
    </p:spTree>
    <p:extLst>
      <p:ext uri="{BB962C8B-B14F-4D97-AF65-F5344CB8AC3E}">
        <p14:creationId xmlns:p14="http://schemas.microsoft.com/office/powerpoint/2010/main" val="2160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35" y="5724009"/>
            <a:ext cx="8161549"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634148"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spcAft>
                <a:spcPts val="500"/>
              </a:spcAft>
              <a:defRPr/>
            </a:pPr>
            <a:r>
              <a:rPr lang="en-US" sz="1400" b="1">
                <a:solidFill>
                  <a:schemeClr val="tx2"/>
                </a:solidFill>
                <a:latin typeface="Segoe UI Semibold" panose="020B0702040204020203" pitchFamily="34" charset="0"/>
                <a:ea typeface="+mn-lt"/>
                <a:cs typeface="Segoe UI Semibold" panose="020B0702040204020203" pitchFamily="34" charset="0"/>
              </a:rPr>
              <a:t>Adopt</a:t>
            </a:r>
          </a:p>
          <a:p>
            <a:pPr lvl="0">
              <a:spcAft>
                <a:spcPts val="500"/>
              </a:spcAft>
              <a:defRPr/>
            </a:pPr>
            <a:r>
              <a:rPr lang="en-US" sz="1100" b="1">
                <a:solidFill>
                  <a:schemeClr val="accent3"/>
                </a:solidFill>
                <a:latin typeface="Segoe UI Semibold" panose="020B0702040204020203" pitchFamily="34" charset="0"/>
                <a:ea typeface="+mn-lt"/>
                <a:cs typeface="Segoe UI Semibold" panose="020B0702040204020203" pitchFamily="34" charset="0"/>
              </a:rPr>
              <a:t>Migrate</a:t>
            </a:r>
            <a:br>
              <a:rPr lang="en-US" sz="1200" b="1">
                <a:solidFill>
                  <a:schemeClr val="accent3"/>
                </a:solidFill>
                <a:latin typeface="Segoe UI Semibold" panose="020B0702040204020203" pitchFamily="34" charset="0"/>
                <a:ea typeface="+mn-lt"/>
                <a:cs typeface="Segoe UI Semibold" panose="020B07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First workload migration</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Expanded scenarios</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Best practice validation</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Process improvements</a:t>
            </a:r>
          </a:p>
          <a:p>
            <a:pPr lvl="0">
              <a:spcAft>
                <a:spcPts val="500"/>
              </a:spcAft>
              <a:defRPr/>
            </a:pPr>
            <a:r>
              <a:rPr lang="en-US" sz="1100" b="1">
                <a:solidFill>
                  <a:schemeClr val="accent3"/>
                </a:solidFill>
                <a:latin typeface="Segoe UI Semibold" panose="020B0702040204020203" pitchFamily="34" charset="0"/>
                <a:ea typeface="+mn-lt"/>
                <a:cs typeface="Segoe UI Semibold" panose="020B0702040204020203" pitchFamily="34" charset="0"/>
              </a:rPr>
              <a:t>Innovate</a:t>
            </a:r>
            <a:br>
              <a:rPr lang="en-US" sz="1100" b="1">
                <a:solidFill>
                  <a:schemeClr val="accent3"/>
                </a:solidFill>
                <a:latin typeface="Segoe UI Semibold" panose="020B0702040204020203" pitchFamily="34" charset="0"/>
                <a:ea typeface="+mn-lt"/>
                <a:cs typeface="Segoe UI Semibold" panose="020B07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Innovation guide</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Expanded scenarios</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Best practice validation</a:t>
            </a:r>
            <a:br>
              <a:rPr lang="en-US" sz="1100">
                <a:solidFill>
                  <a:schemeClr val="accent3"/>
                </a:solidFill>
                <a:latin typeface="Segoe UI" panose="020B0502040204020203" pitchFamily="34" charset="0"/>
                <a:ea typeface="+mn-lt"/>
                <a:cs typeface="Segoe UI" panose="020B0502040204020203" pitchFamily="34" charset="0"/>
              </a:rPr>
            </a:br>
            <a:r>
              <a:rPr lang="en-US" sz="1100">
                <a:solidFill>
                  <a:schemeClr val="accent3"/>
                </a:solidFill>
                <a:latin typeface="Segoe UI" panose="020B0502040204020203" pitchFamily="34" charset="0"/>
                <a:ea typeface="+mn-lt"/>
                <a:cs typeface="Segoe UI" panose="020B0502040204020203" pitchFamily="34" charset="0"/>
              </a:rPr>
              <a:t>Process improvements</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589806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lvl="0">
              <a:spcAft>
                <a:spcPts val="500"/>
              </a:spcAft>
              <a:defRPr/>
            </a:pPr>
            <a:r>
              <a:rPr lang="en-US" sz="1400" b="1">
                <a:solidFill>
                  <a:schemeClr val="tx2"/>
                </a:solidFill>
                <a:latin typeface="Segoe UI Semibold" panose="020B0702040204020203" pitchFamily="34" charset="0"/>
                <a:ea typeface="+mn-lt"/>
                <a:cs typeface="Segoe UI Semibold" panose="020B0702040204020203" pitchFamily="34" charset="0"/>
              </a:rPr>
              <a:t>Ready</a:t>
            </a:r>
          </a:p>
          <a:p>
            <a:pPr lvl="0">
              <a:spcAft>
                <a:spcPts val="500"/>
              </a:spcAft>
              <a:defRPr/>
            </a:pPr>
            <a:r>
              <a:rPr lang="en-US" sz="1200">
                <a:solidFill>
                  <a:srgbClr val="000000">
                    <a:lumMod val="50000"/>
                  </a:srgbClr>
                </a:solidFill>
                <a:ea typeface="+mn-lt"/>
                <a:cs typeface="Calibri" panose="020F0502020204030204"/>
              </a:rPr>
              <a:t>Azure setup guide</a:t>
            </a:r>
          </a:p>
          <a:p>
            <a:pPr lvl="0">
              <a:spcAft>
                <a:spcPts val="500"/>
              </a:spcAft>
              <a:defRPr/>
            </a:pPr>
            <a:r>
              <a:rPr lang="en-US" sz="1200">
                <a:solidFill>
                  <a:srgbClr val="000000">
                    <a:lumMod val="50000"/>
                  </a:srgbClr>
                </a:solidFill>
                <a:ea typeface="+mn-lt"/>
                <a:cs typeface="Calibri" panose="020F0502020204030204"/>
              </a:rPr>
              <a:t>First landing zone</a:t>
            </a:r>
          </a:p>
          <a:p>
            <a:pPr lvl="0">
              <a:spcAft>
                <a:spcPts val="500"/>
              </a:spcAft>
              <a:defRPr/>
            </a:pPr>
            <a:r>
              <a:rPr lang="en-US" sz="1200">
                <a:solidFill>
                  <a:srgbClr val="000000">
                    <a:lumMod val="50000"/>
                  </a:srgbClr>
                </a:solidFill>
                <a:ea typeface="+mn-lt"/>
                <a:cs typeface="Calibri" panose="020F0502020204030204"/>
              </a:rPr>
              <a:t>Expand the landing zone</a:t>
            </a:r>
          </a:p>
          <a:p>
            <a:pPr lvl="0">
              <a:spcAft>
                <a:spcPts val="500"/>
              </a:spcAft>
              <a:defRPr/>
            </a:pPr>
            <a:r>
              <a:rPr lang="en-US" sz="1200">
                <a:solidFill>
                  <a:srgbClr val="000000">
                    <a:lumMod val="50000"/>
                  </a:srgbClr>
                </a:solidFill>
                <a:ea typeface="+mn-lt"/>
                <a:cs typeface="Calibri" panose="020F0502020204030204"/>
              </a:rPr>
              <a:t>Best practice validation</a:t>
            </a: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15553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lvl="0">
              <a:spcAft>
                <a:spcPts val="500"/>
              </a:spcAft>
              <a:defRPr/>
            </a:pPr>
            <a:r>
              <a:rPr lang="en-US" sz="1400" b="1">
                <a:solidFill>
                  <a:schemeClr val="tx2"/>
                </a:solidFill>
                <a:latin typeface="Segoe UI Semibold" panose="020B0702040204020203" pitchFamily="34" charset="0"/>
                <a:ea typeface="+mn-lt"/>
                <a:cs typeface="Segoe UI Semibold" panose="020B0702040204020203" pitchFamily="34" charset="0"/>
              </a:rPr>
              <a:t>Plan</a:t>
            </a:r>
          </a:p>
          <a:p>
            <a:pPr lvl="0">
              <a:spcAft>
                <a:spcPts val="500"/>
              </a:spcAft>
              <a:defRPr/>
            </a:pPr>
            <a:r>
              <a:rPr lang="en-US" sz="1200">
                <a:solidFill>
                  <a:srgbClr val="000000">
                    <a:lumMod val="50000"/>
                  </a:srgbClr>
                </a:solidFill>
                <a:ea typeface="+mn-lt"/>
                <a:cs typeface="Calibri" panose="020F0502020204030204"/>
              </a:rPr>
              <a:t>Digital estate</a:t>
            </a:r>
          </a:p>
          <a:p>
            <a:pPr lvl="0">
              <a:spcAft>
                <a:spcPts val="500"/>
              </a:spcAft>
              <a:defRPr/>
            </a:pPr>
            <a:r>
              <a:rPr lang="en-US" sz="1200">
                <a:solidFill>
                  <a:srgbClr val="000000">
                    <a:lumMod val="50000"/>
                  </a:srgbClr>
                </a:solidFill>
                <a:ea typeface="+mn-lt"/>
                <a:cs typeface="Calibri" panose="020F0502020204030204"/>
              </a:rPr>
              <a:t>Initial organization alignment</a:t>
            </a:r>
          </a:p>
          <a:p>
            <a:pPr lvl="0">
              <a:spcAft>
                <a:spcPts val="500"/>
              </a:spcAft>
              <a:defRPr/>
            </a:pPr>
            <a:r>
              <a:rPr lang="en-US" sz="1200">
                <a:solidFill>
                  <a:srgbClr val="000000">
                    <a:lumMod val="50000"/>
                  </a:srgbClr>
                </a:solidFill>
                <a:ea typeface="+mn-lt"/>
                <a:cs typeface="Calibri" panose="020F0502020204030204"/>
              </a:rPr>
              <a:t>Skills readiness plan</a:t>
            </a:r>
          </a:p>
          <a:p>
            <a:pPr lvl="0">
              <a:spcAft>
                <a:spcPts val="500"/>
              </a:spcAft>
              <a:defRPr/>
            </a:pPr>
            <a:r>
              <a:rPr lang="en-US" sz="1200">
                <a:solidFill>
                  <a:srgbClr val="000000">
                    <a:lumMod val="50000"/>
                  </a:srgbClr>
                </a:solidFill>
                <a:ea typeface="+mn-lt"/>
                <a:cs typeface="Calibri" panose="020F0502020204030204"/>
              </a:rPr>
              <a:t>Cloud adoption plan</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35" y="1528533"/>
            <a:ext cx="8328207" cy="312893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391272"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lvl="0">
              <a:spcAft>
                <a:spcPts val="500"/>
              </a:spcAft>
              <a:defRPr/>
            </a:pPr>
            <a:r>
              <a:rPr lang="en-US" sz="1400" b="1" dirty="0">
                <a:solidFill>
                  <a:schemeClr val="tx2"/>
                </a:solidFill>
                <a:latin typeface="Segoe UI Semibold" panose="020B0702040204020203" pitchFamily="34" charset="0"/>
                <a:ea typeface="+mn-lt"/>
                <a:cs typeface="Segoe UI Semibold" panose="020B0702040204020203" pitchFamily="34" charset="0"/>
              </a:rPr>
              <a:t>Define strategy</a:t>
            </a:r>
          </a:p>
          <a:p>
            <a:pPr lvl="0">
              <a:spcAft>
                <a:spcPts val="500"/>
              </a:spcAft>
              <a:defRPr/>
            </a:pPr>
            <a:r>
              <a:rPr lang="en-US" sz="1200" dirty="0">
                <a:solidFill>
                  <a:srgbClr val="000000">
                    <a:lumMod val="50000"/>
                  </a:srgbClr>
                </a:solidFill>
                <a:ea typeface="+mn-lt"/>
                <a:cs typeface="Calibri" panose="020F0502020204030204"/>
              </a:rPr>
              <a:t>Understand motivations</a:t>
            </a:r>
          </a:p>
          <a:p>
            <a:pPr lvl="0">
              <a:spcAft>
                <a:spcPts val="500"/>
              </a:spcAft>
              <a:defRPr/>
            </a:pPr>
            <a:r>
              <a:rPr lang="en-US" sz="1200" dirty="0">
                <a:solidFill>
                  <a:srgbClr val="000000">
                    <a:lumMod val="50000"/>
                  </a:srgbClr>
                </a:solidFill>
                <a:ea typeface="+mn-lt"/>
                <a:cs typeface="Calibri" panose="020F0502020204030204"/>
              </a:rPr>
              <a:t>Business outcomes</a:t>
            </a:r>
          </a:p>
          <a:p>
            <a:pPr lvl="0">
              <a:spcAft>
                <a:spcPts val="500"/>
              </a:spcAft>
              <a:defRPr/>
            </a:pPr>
            <a:r>
              <a:rPr lang="en-US" sz="1200" dirty="0">
                <a:solidFill>
                  <a:srgbClr val="000000">
                    <a:lumMod val="50000"/>
                  </a:srgbClr>
                </a:solidFill>
                <a:ea typeface="+mn-lt"/>
                <a:cs typeface="Calibri" panose="020F0502020204030204"/>
              </a:rPr>
              <a:t>Business justification</a:t>
            </a:r>
          </a:p>
          <a:p>
            <a:pPr lvl="0">
              <a:spcAft>
                <a:spcPts val="500"/>
              </a:spcAft>
              <a:defRPr/>
            </a:pPr>
            <a:r>
              <a:rPr lang="en-US" sz="1200" dirty="0">
                <a:solidFill>
                  <a:srgbClr val="000000">
                    <a:lumMod val="50000"/>
                  </a:srgbClr>
                </a:solidFill>
                <a:ea typeface="+mn-lt"/>
                <a:cs typeface="Calibri" panose="020F0502020204030204"/>
              </a:rPr>
              <a:t>Prioritize project</a:t>
            </a:r>
            <a:endParaRPr lang="en-US" sz="1765" dirty="0">
              <a:solidFill>
                <a:srgbClr val="000000"/>
              </a:solidFill>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12" y="4780470"/>
            <a:ext cx="5430741" cy="1898623"/>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4592768" y="5037079"/>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nSpc>
                <a:spcPct val="90000"/>
              </a:lnSpc>
              <a:spcAft>
                <a:spcPts val="500"/>
              </a:spcAft>
              <a:defRPr/>
            </a:pPr>
            <a:r>
              <a:rPr lang="en-US" sz="1400" b="1" dirty="0">
                <a:solidFill>
                  <a:schemeClr val="tx2"/>
                </a:solidFill>
                <a:latin typeface="Segoe UI Semibold" panose="020B0702040204020203" pitchFamily="34" charset="0"/>
                <a:ea typeface="+mn-lt"/>
                <a:cs typeface="Segoe UI Semibold" panose="020B0702040204020203" pitchFamily="34" charset="0"/>
              </a:rPr>
              <a:t>Govern</a:t>
            </a:r>
          </a:p>
          <a:p>
            <a:pPr lvl="0">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Methodology</a:t>
            </a:r>
          </a:p>
          <a:p>
            <a:pPr lvl="0">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Benchmark</a:t>
            </a:r>
          </a:p>
          <a:p>
            <a:pPr lvl="0">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Initial best practice</a:t>
            </a:r>
          </a:p>
          <a:p>
            <a:pPr lvl="0">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Governance maturity</a:t>
            </a:r>
          </a:p>
        </p:txBody>
      </p:sp>
      <p:cxnSp>
        <p:nvCxnSpPr>
          <p:cNvPr id="71" name="Straight Arrow Connector 70" descr="Right facing arrow">
            <a:extLst>
              <a:ext uri="{FF2B5EF4-FFF2-40B4-BE49-F238E27FC236}">
                <a16:creationId xmlns:a16="http://schemas.microsoft.com/office/drawing/2014/main" id="{9C2BA960-7738-4DAF-925D-445F96314D80}"/>
              </a:ext>
            </a:extLst>
          </p:cNvPr>
          <p:cNvCxnSpPr>
            <a:cxnSpLocks/>
          </p:cNvCxnSpPr>
          <p:nvPr/>
        </p:nvCxnSpPr>
        <p:spPr>
          <a:xfrm>
            <a:off x="5435685" y="3123952"/>
            <a:ext cx="468845"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facing arrow">
            <a:extLst>
              <a:ext uri="{FF2B5EF4-FFF2-40B4-BE49-F238E27FC236}">
                <a16:creationId xmlns:a16="http://schemas.microsoft.com/office/drawing/2014/main" id="{1306C960-4EE9-4AF3-9D93-B16C8F0CB351}"/>
              </a:ext>
            </a:extLst>
          </p:cNvPr>
          <p:cNvCxnSpPr>
            <a:cxnSpLocks/>
          </p:cNvCxnSpPr>
          <p:nvPr/>
        </p:nvCxnSpPr>
        <p:spPr>
          <a:xfrm flipV="1">
            <a:off x="8178215" y="2921230"/>
            <a:ext cx="505412" cy="202722"/>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descr="Right facing arrow">
            <a:extLst>
              <a:ext uri="{FF2B5EF4-FFF2-40B4-BE49-F238E27FC236}">
                <a16:creationId xmlns:a16="http://schemas.microsoft.com/office/drawing/2014/main" id="{2AFD17AE-D9CF-489D-A98F-732CFDD37A47}"/>
              </a:ext>
            </a:extLst>
          </p:cNvPr>
          <p:cNvCxnSpPr>
            <a:cxnSpLocks/>
          </p:cNvCxnSpPr>
          <p:nvPr/>
        </p:nvCxnSpPr>
        <p:spPr>
          <a:xfrm>
            <a:off x="8178215" y="3123952"/>
            <a:ext cx="505412" cy="295785"/>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1"/>
              </a:ext>
            </a:extLst>
          </p:cNvPr>
          <p:cNvSpPr/>
          <p:nvPr/>
        </p:nvSpPr>
        <p:spPr>
          <a:xfrm>
            <a:off x="7211114" y="5052641"/>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spcAft>
                <a:spcPts val="500"/>
              </a:spcAft>
              <a:defRPr/>
            </a:pPr>
            <a:r>
              <a:rPr lang="en-US" sz="1400" b="1" dirty="0">
                <a:solidFill>
                  <a:schemeClr val="tx2"/>
                </a:solidFill>
                <a:latin typeface="Segoe UI Semibold" panose="020B0702040204020203" pitchFamily="34" charset="0"/>
                <a:ea typeface="+mn-lt"/>
                <a:cs typeface="Segoe UI Semibold" panose="020B0702040204020203" pitchFamily="34" charset="0"/>
              </a:rPr>
              <a:t>Manage</a:t>
            </a:r>
          </a:p>
          <a:p>
            <a:pPr lvl="0" defTabSz="914367">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Business commitments</a:t>
            </a:r>
          </a:p>
          <a:p>
            <a:pPr lvl="0" defTabSz="914367">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Operations baseline</a:t>
            </a:r>
          </a:p>
          <a:p>
            <a:pPr lvl="0" defTabSz="914367">
              <a:lnSpc>
                <a:spcPct val="90000"/>
              </a:lnSpc>
              <a:spcAft>
                <a:spcPts val="500"/>
              </a:spcAft>
              <a:defRPr/>
            </a:pPr>
            <a:r>
              <a:rPr lang="en-US" sz="1100" dirty="0">
                <a:solidFill>
                  <a:srgbClr val="000000"/>
                </a:solidFill>
                <a:latin typeface="Segoe UI" panose="020B0502040204020203" pitchFamily="34" charset="0"/>
                <a:ea typeface="+mn-lt"/>
                <a:cs typeface="Segoe UI" panose="020B0502040204020203" pitchFamily="34" charset="0"/>
              </a:rPr>
              <a:t>Operations maturity</a:t>
            </a:r>
          </a:p>
        </p:txBody>
      </p:sp>
      <p:sp>
        <p:nvSpPr>
          <p:cNvPr id="4" name="Title 3"/>
          <p:cNvSpPr>
            <a:spLocks noGrp="1"/>
          </p:cNvSpPr>
          <p:nvPr>
            <p:ph type="title"/>
          </p:nvPr>
        </p:nvSpPr>
        <p:spPr>
          <a:xfrm>
            <a:off x="455995" y="620428"/>
            <a:ext cx="11306469" cy="795089"/>
          </a:xfrm>
        </p:spPr>
        <p:txBody>
          <a:bodyPr/>
          <a:lstStyle/>
          <a:p>
            <a:r>
              <a:rPr lang="en-IN" dirty="0"/>
              <a:t>Building the framework</a:t>
            </a:r>
            <a:br>
              <a:rPr lang="en-IN" dirty="0"/>
            </a:br>
            <a:r>
              <a:rPr lang="en-US" sz="2400" dirty="0">
                <a:solidFill>
                  <a:schemeClr val="tx2"/>
                </a:solidFill>
              </a:rPr>
              <a:t>A modular approach</a:t>
            </a:r>
            <a:endParaRPr lang="en-IN" dirty="0">
              <a:solidFill>
                <a:schemeClr val="tx2"/>
              </a:solidFill>
            </a:endParaRPr>
          </a:p>
        </p:txBody>
      </p:sp>
      <p:sp>
        <p:nvSpPr>
          <p:cNvPr id="2" name="Oval 1">
            <a:extLst>
              <a:ext uri="{FF2B5EF4-FFF2-40B4-BE49-F238E27FC236}">
                <a16:creationId xmlns:a16="http://schemas.microsoft.com/office/drawing/2014/main" id="{D7A7C53D-C368-4B07-89AE-B42AE0896C79}"/>
              </a:ext>
            </a:extLst>
          </p:cNvPr>
          <p:cNvSpPr/>
          <p:nvPr/>
        </p:nvSpPr>
        <p:spPr bwMode="auto">
          <a:xfrm>
            <a:off x="2009920"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Lst>
          </p:cNvPr>
          <p:cNvGrpSpPr/>
          <p:nvPr/>
        </p:nvGrpSpPr>
        <p:grpSpPr>
          <a:xfrm>
            <a:off x="2102241" y="1910021"/>
            <a:ext cx="539475" cy="378357"/>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Lst>
          </p:cNvPr>
          <p:cNvSpPr/>
          <p:nvPr/>
        </p:nvSpPr>
        <p:spPr bwMode="auto">
          <a:xfrm>
            <a:off x="4771673"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descr="file, paper, sheet">
            <a:extLst>
              <a:ext uri="{FF2B5EF4-FFF2-40B4-BE49-F238E27FC236}">
                <a16:creationId xmlns:a16="http://schemas.microsoft.com/office/drawing/2014/main" id="{B9614753-A669-41BF-A6D1-6114E19BC598}"/>
              </a:ext>
            </a:extLst>
          </p:cNvPr>
          <p:cNvGrpSpPr/>
          <p:nvPr/>
        </p:nvGrpSpPr>
        <p:grpSpPr>
          <a:xfrm>
            <a:off x="4970162" y="1886679"/>
            <a:ext cx="337935" cy="418851"/>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Lst>
          </p:cNvPr>
          <p:cNvSpPr/>
          <p:nvPr/>
        </p:nvSpPr>
        <p:spPr bwMode="auto">
          <a:xfrm>
            <a:off x="7533426"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52" descr="check, approve">
            <a:extLst>
              <a:ext uri="{FF2B5EF4-FFF2-40B4-BE49-F238E27FC236}">
                <a16:creationId xmlns:a16="http://schemas.microsoft.com/office/drawing/2014/main" id="{7D0ED906-0635-4AD9-9B4C-2E964C664696}"/>
              </a:ext>
            </a:extLst>
          </p:cNvPr>
          <p:cNvGrpSpPr>
            <a:grpSpLocks noChangeAspect="1"/>
          </p:cNvGrpSpPr>
          <p:nvPr/>
        </p:nvGrpSpPr>
        <p:grpSpPr bwMode="auto">
          <a:xfrm>
            <a:off x="7655222" y="1815608"/>
            <a:ext cx="568732" cy="566762"/>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Lst>
          </p:cNvPr>
          <p:cNvSpPr/>
          <p:nvPr/>
        </p:nvSpPr>
        <p:spPr bwMode="auto">
          <a:xfrm>
            <a:off x="10295179"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0" name="Graphic 397" descr="deposit, pricing import">
            <a:extLst>
              <a:ext uri="{FF2B5EF4-FFF2-40B4-BE49-F238E27FC236}">
                <a16:creationId xmlns:a16="http://schemas.microsoft.com/office/drawing/2014/main" id="{339CB6D6-8B65-4E27-977D-D715E5375C79}"/>
              </a:ext>
            </a:extLst>
          </p:cNvPr>
          <p:cNvGrpSpPr/>
          <p:nvPr/>
        </p:nvGrpSpPr>
        <p:grpSpPr>
          <a:xfrm>
            <a:off x="10507212" y="1880734"/>
            <a:ext cx="406581" cy="424796"/>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Lst>
          </p:cNvPr>
          <p:cNvSpPr/>
          <p:nvPr/>
        </p:nvSpPr>
        <p:spPr bwMode="auto">
          <a:xfrm>
            <a:off x="8887235"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descr="test">
            <a:extLst>
              <a:ext uri="{FF2B5EF4-FFF2-40B4-BE49-F238E27FC236}">
                <a16:creationId xmlns:a16="http://schemas.microsoft.com/office/drawing/2014/main" id="{FFFBD697-7F6A-4F87-8D99-96B900ADD003}"/>
              </a:ext>
            </a:extLst>
          </p:cNvPr>
          <p:cNvGrpSpPr/>
          <p:nvPr/>
        </p:nvGrpSpPr>
        <p:grpSpPr>
          <a:xfrm>
            <a:off x="9112042" y="5068285"/>
            <a:ext cx="388863" cy="388855"/>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Lst>
          </p:cNvPr>
          <p:cNvSpPr/>
          <p:nvPr/>
        </p:nvSpPr>
        <p:spPr bwMode="auto">
          <a:xfrm>
            <a:off x="6271256"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descr="government">
            <a:extLst>
              <a:ext uri="{FF2B5EF4-FFF2-40B4-BE49-F238E27FC236}">
                <a16:creationId xmlns:a16="http://schemas.microsoft.com/office/drawing/2014/main" id="{D0790F9F-0AAE-4366-A831-25862955F1CB}"/>
              </a:ext>
            </a:extLst>
          </p:cNvPr>
          <p:cNvGrpSpPr/>
          <p:nvPr/>
        </p:nvGrpSpPr>
        <p:grpSpPr>
          <a:xfrm>
            <a:off x="6449605" y="5006199"/>
            <a:ext cx="439707" cy="448064"/>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Lst>
          </p:cNvPr>
          <p:cNvSpPr/>
          <p:nvPr/>
        </p:nvSpPr>
        <p:spPr bwMode="auto">
          <a:xfrm>
            <a:off x="2806714" y="3021496"/>
            <a:ext cx="168641" cy="16864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Arrow Connector 69" descr="Right facing arrow">
            <a:extLst>
              <a:ext uri="{FF2B5EF4-FFF2-40B4-BE49-F238E27FC236}">
                <a16:creationId xmlns:a16="http://schemas.microsoft.com/office/drawing/2014/main" id="{9E9C0D5A-E87F-4FD9-95CB-A7E4140F43D7}"/>
              </a:ext>
            </a:extLst>
          </p:cNvPr>
          <p:cNvCxnSpPr>
            <a:cxnSpLocks/>
          </p:cNvCxnSpPr>
          <p:nvPr/>
        </p:nvCxnSpPr>
        <p:spPr>
          <a:xfrm>
            <a:off x="2671427" y="3123952"/>
            <a:ext cx="477203"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25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1" grpId="0" animBg="1"/>
      <p:bldP spid="56" grpId="0" animBg="1"/>
      <p:bldP spid="59" grpId="0" animBg="1"/>
      <p:bldP spid="63" grpId="0" animBg="1"/>
      <p:bldP spid="74" grpId="0" animBg="1"/>
      <p:bldP spid="2" grpId="0" animBg="1"/>
      <p:bldP spid="141" grpId="0" animBg="1"/>
      <p:bldP spid="142" grpId="0" animBg="1"/>
      <p:bldP spid="143" grpId="0" animBg="1"/>
      <p:bldP spid="144" grpId="0" animBg="1"/>
      <p:bldP spid="1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Establish management baseline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Define business commitments</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Expand management baseline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Make use of the included best practices based on business commitments </a:t>
              </a:r>
              <a:b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and operations decisions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Semibold"/>
                  <a:ea typeface="+mn-ea"/>
                  <a:cs typeface="Segoe UI" pitchFamily="34" charset="0"/>
                </a:rPr>
                <a:t>Advanced operations and design principles</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a:ea typeface="+mn-ea"/>
                  <a:cs typeface="Segoe UI" pitchFamily="34" charset="0"/>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35663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
        <p:nvSpPr>
          <p:cNvPr id="5" name="Title 4">
            <a:extLst>
              <a:ext uri="{FF2B5EF4-FFF2-40B4-BE49-F238E27FC236}">
                <a16:creationId xmlns:a16="http://schemas.microsoft.com/office/drawing/2014/main" id="{BB616D41-15A8-4330-B928-8B056CC926E6}"/>
              </a:ext>
            </a:extLst>
          </p:cNvPr>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4321844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7CCCE5-40AF-4DA4-B584-369F0FA219EB}"/>
              </a:ext>
            </a:extLst>
          </p:cNvPr>
          <p:cNvSpPr/>
          <p:nvPr/>
        </p:nvSpPr>
        <p:spPr bwMode="auto">
          <a:xfrm>
            <a:off x="6343756" y="2429698"/>
            <a:ext cx="4890052" cy="3411110"/>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3">
            <a:extLst>
              <a:ext uri="{FF2B5EF4-FFF2-40B4-BE49-F238E27FC236}">
                <a16:creationId xmlns:a16="http://schemas.microsoft.com/office/drawing/2014/main" id="{2397BB40-D499-41E3-BC20-3AF664192A98}"/>
              </a:ext>
            </a:extLst>
          </p:cNvPr>
          <p:cNvSpPr>
            <a:spLocks noGrp="1"/>
          </p:cNvSpPr>
          <p:nvPr>
            <p:ph type="title"/>
          </p:nvPr>
        </p:nvSpPr>
        <p:spPr>
          <a:xfrm>
            <a:off x="455995" y="620428"/>
            <a:ext cx="11306469" cy="765402"/>
          </a:xfrm>
        </p:spPr>
        <p:txBody>
          <a:bodyPr/>
          <a:lstStyle/>
          <a:p>
            <a:r>
              <a:rPr lang="en-IN" dirty="0"/>
              <a:t>Evolution of the IT Business Model</a:t>
            </a:r>
            <a:br>
              <a:rPr lang="en-IN" dirty="0"/>
            </a:br>
            <a:r>
              <a:rPr lang="en-US" sz="2400" dirty="0">
                <a:solidFill>
                  <a:schemeClr val="tx2"/>
                </a:solidFill>
              </a:rPr>
              <a:t>The cloud is causing a paradigm shift in the function of Operations Management</a:t>
            </a:r>
            <a:endParaRPr lang="en-IN" sz="2400" dirty="0">
              <a:solidFill>
                <a:schemeClr val="tx2"/>
              </a:solidFill>
            </a:endParaRPr>
          </a:p>
        </p:txBody>
      </p:sp>
      <p:grpSp>
        <p:nvGrpSpPr>
          <p:cNvPr id="30" name="Group 29">
            <a:extLst>
              <a:ext uri="{FF2B5EF4-FFF2-40B4-BE49-F238E27FC236}">
                <a16:creationId xmlns:a16="http://schemas.microsoft.com/office/drawing/2014/main" id="{DF99DAFF-E3AD-4D89-9E16-C7544068E331}"/>
              </a:ext>
            </a:extLst>
          </p:cNvPr>
          <p:cNvGrpSpPr/>
          <p:nvPr/>
        </p:nvGrpSpPr>
        <p:grpSpPr>
          <a:xfrm>
            <a:off x="6438893" y="2429701"/>
            <a:ext cx="4794915" cy="3413006"/>
            <a:chOff x="5972918" y="2194563"/>
            <a:chExt cx="4794915" cy="3413006"/>
          </a:xfrm>
        </p:grpSpPr>
        <p:sp>
          <p:nvSpPr>
            <p:cNvPr id="15" name="Rectangle 14">
              <a:extLst>
                <a:ext uri="{FF2B5EF4-FFF2-40B4-BE49-F238E27FC236}">
                  <a16:creationId xmlns:a16="http://schemas.microsoft.com/office/drawing/2014/main" id="{38315E67-1E2C-4EA8-B269-894DE6806D01}"/>
                </a:ext>
              </a:extLst>
            </p:cNvPr>
            <p:cNvSpPr/>
            <p:nvPr/>
          </p:nvSpPr>
          <p:spPr bwMode="auto">
            <a:xfrm>
              <a:off x="5972918" y="3411109"/>
              <a:ext cx="4785570" cy="97801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932BFC-844A-4E04-A56C-5A81B9FC0434}"/>
                </a:ext>
              </a:extLst>
            </p:cNvPr>
            <p:cNvSpPr/>
            <p:nvPr/>
          </p:nvSpPr>
          <p:spPr bwMode="auto">
            <a:xfrm rot="5400000">
              <a:off x="6659200" y="3412060"/>
              <a:ext cx="3413006" cy="97801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6ABB108F-AE60-4EFD-A242-E5DFB82962E4}"/>
                </a:ext>
              </a:extLst>
            </p:cNvPr>
            <p:cNvSpPr/>
            <p:nvPr/>
          </p:nvSpPr>
          <p:spPr bwMode="auto">
            <a:xfrm>
              <a:off x="7105420" y="2639831"/>
              <a:ext cx="2520566" cy="2520566"/>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FB23A78-FC45-4C0D-9761-1AE3DD296DFA}"/>
                </a:ext>
              </a:extLst>
            </p:cNvPr>
            <p:cNvSpPr/>
            <p:nvPr/>
          </p:nvSpPr>
          <p:spPr bwMode="auto">
            <a:xfrm>
              <a:off x="8071504" y="3605915"/>
              <a:ext cx="588398" cy="588398"/>
            </a:xfrm>
            <a:prstGeom prst="ellipse">
              <a:avLst/>
            </a:pr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2"/>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1BD58BFE-271F-4D83-88DA-52608A252C76}"/>
                </a:ext>
              </a:extLst>
            </p:cNvPr>
            <p:cNvSpPr/>
            <p:nvPr/>
          </p:nvSpPr>
          <p:spPr bwMode="auto">
            <a:xfrm>
              <a:off x="7594427" y="3128838"/>
              <a:ext cx="1542552" cy="1542552"/>
            </a:xfrm>
            <a:prstGeom prst="ellips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8C7DCCF-3CBE-4A8F-A62E-AA656D1D1F7D}"/>
                </a:ext>
              </a:extLst>
            </p:cNvPr>
            <p:cNvCxnSpPr>
              <a:cxnSpLocks/>
            </p:cNvCxnSpPr>
            <p:nvPr/>
          </p:nvCxnSpPr>
          <p:spPr>
            <a:xfrm>
              <a:off x="8365703" y="2194563"/>
              <a:ext cx="0" cy="445268"/>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4DE8473F-FBEE-46E0-9AC9-3DFA7B746D12}"/>
                </a:ext>
              </a:extLst>
            </p:cNvPr>
            <p:cNvCxnSpPr>
              <a:cxnSpLocks/>
            </p:cNvCxnSpPr>
            <p:nvPr/>
          </p:nvCxnSpPr>
          <p:spPr>
            <a:xfrm flipH="1" flipV="1">
              <a:off x="9625986" y="3900114"/>
              <a:ext cx="1141847" cy="1"/>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2731EF7E-FAF5-4C9F-9BC6-1E439B9BB9DC}"/>
                </a:ext>
              </a:extLst>
            </p:cNvPr>
            <p:cNvCxnSpPr>
              <a:cxnSpLocks/>
            </p:cNvCxnSpPr>
            <p:nvPr/>
          </p:nvCxnSpPr>
          <p:spPr>
            <a:xfrm flipV="1">
              <a:off x="8365703" y="5160397"/>
              <a:ext cx="0" cy="447172"/>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5F183B83-8BB2-4A11-AE87-40277D7F1DE9}"/>
                </a:ext>
              </a:extLst>
            </p:cNvPr>
            <p:cNvCxnSpPr>
              <a:cxnSpLocks/>
            </p:cNvCxnSpPr>
            <p:nvPr/>
          </p:nvCxnSpPr>
          <p:spPr>
            <a:xfrm flipH="1">
              <a:off x="5972918" y="3900114"/>
              <a:ext cx="1132502" cy="1"/>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1" name="TextBox 30">
            <a:extLst>
              <a:ext uri="{FF2B5EF4-FFF2-40B4-BE49-F238E27FC236}">
                <a16:creationId xmlns:a16="http://schemas.microsoft.com/office/drawing/2014/main" id="{3E0D528B-9F1E-43DE-B530-219080901D00}"/>
              </a:ext>
            </a:extLst>
          </p:cNvPr>
          <p:cNvSpPr txBox="1"/>
          <p:nvPr/>
        </p:nvSpPr>
        <p:spPr>
          <a:xfrm>
            <a:off x="7663889" y="1896175"/>
            <a:ext cx="23355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Enable / Support</a:t>
            </a:r>
          </a:p>
        </p:txBody>
      </p:sp>
      <p:sp>
        <p:nvSpPr>
          <p:cNvPr id="32" name="TextBox 31">
            <a:extLst>
              <a:ext uri="{FF2B5EF4-FFF2-40B4-BE49-F238E27FC236}">
                <a16:creationId xmlns:a16="http://schemas.microsoft.com/office/drawing/2014/main" id="{EB409576-75FA-493F-BE82-EE617FEE9891}"/>
              </a:ext>
            </a:extLst>
          </p:cNvPr>
          <p:cNvSpPr txBox="1"/>
          <p:nvPr/>
        </p:nvSpPr>
        <p:spPr>
          <a:xfrm>
            <a:off x="2109150" y="1896175"/>
            <a:ext cx="235737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262626"/>
                </a:solidFill>
                <a:latin typeface="+mj-lt"/>
              </a:rPr>
              <a:t>Enforce / Control</a:t>
            </a:r>
          </a:p>
        </p:txBody>
      </p:sp>
      <p:grpSp>
        <p:nvGrpSpPr>
          <p:cNvPr id="198" name="Graphic 5">
            <a:extLst>
              <a:ext uri="{FF2B5EF4-FFF2-40B4-BE49-F238E27FC236}">
                <a16:creationId xmlns:a16="http://schemas.microsoft.com/office/drawing/2014/main" id="{6C2FB5E5-E957-428E-AF8C-53D77C4E10CC}"/>
              </a:ext>
            </a:extLst>
          </p:cNvPr>
          <p:cNvGrpSpPr>
            <a:grpSpLocks noChangeAspect="1"/>
          </p:cNvGrpSpPr>
          <p:nvPr/>
        </p:nvGrpSpPr>
        <p:grpSpPr>
          <a:xfrm rot="5400000">
            <a:off x="8827499" y="2611653"/>
            <a:ext cx="517779" cy="274320"/>
            <a:chOff x="1916264" y="-1705631"/>
            <a:chExt cx="2909225" cy="1541311"/>
          </a:xfrm>
        </p:grpSpPr>
        <p:sp>
          <p:nvSpPr>
            <p:cNvPr id="199" name="Freeform: Shape 198">
              <a:extLst>
                <a:ext uri="{FF2B5EF4-FFF2-40B4-BE49-F238E27FC236}">
                  <a16:creationId xmlns:a16="http://schemas.microsoft.com/office/drawing/2014/main" id="{F1B47079-B902-44D9-A4AD-B4944C349E40}"/>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00" name="Graphic 5">
              <a:extLst>
                <a:ext uri="{FF2B5EF4-FFF2-40B4-BE49-F238E27FC236}">
                  <a16:creationId xmlns:a16="http://schemas.microsoft.com/office/drawing/2014/main" id="{CEF10F7A-723E-4AE2-BF36-58295224F53A}"/>
                </a:ext>
              </a:extLst>
            </p:cNvPr>
            <p:cNvGrpSpPr/>
            <p:nvPr/>
          </p:nvGrpSpPr>
          <p:grpSpPr>
            <a:xfrm>
              <a:off x="1916264" y="-1705631"/>
              <a:ext cx="2909225" cy="1541349"/>
              <a:chOff x="1916264" y="-1705631"/>
              <a:chExt cx="2909225" cy="1541349"/>
            </a:xfrm>
          </p:grpSpPr>
          <p:sp>
            <p:nvSpPr>
              <p:cNvPr id="209" name="Freeform: Shape 208">
                <a:extLst>
                  <a:ext uri="{FF2B5EF4-FFF2-40B4-BE49-F238E27FC236}">
                    <a16:creationId xmlns:a16="http://schemas.microsoft.com/office/drawing/2014/main" id="{FBF438A0-9DFC-4398-ADA3-149550BB6A66}"/>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accent5">
                  <a:lumMod val="75000"/>
                </a:schemeClr>
              </a:solidFill>
              <a:ln w="384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4F969CF-C2E3-4471-A329-0DF6B281B1C4}"/>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B99C448-8FA9-45FC-AE20-32EA20941C69}"/>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01" name="Graphic 5">
              <a:extLst>
                <a:ext uri="{FF2B5EF4-FFF2-40B4-BE49-F238E27FC236}">
                  <a16:creationId xmlns:a16="http://schemas.microsoft.com/office/drawing/2014/main" id="{FA99B610-650E-4690-9226-A202525FD968}"/>
                </a:ext>
              </a:extLst>
            </p:cNvPr>
            <p:cNvGrpSpPr/>
            <p:nvPr/>
          </p:nvGrpSpPr>
          <p:grpSpPr>
            <a:xfrm>
              <a:off x="2097368" y="-1503642"/>
              <a:ext cx="2483476" cy="1137333"/>
              <a:chOff x="2097368" y="-1503642"/>
              <a:chExt cx="2483476" cy="1137333"/>
            </a:xfrm>
            <a:solidFill>
              <a:srgbClr val="FFFFFF"/>
            </a:solidFill>
          </p:grpSpPr>
          <p:sp>
            <p:nvSpPr>
              <p:cNvPr id="202" name="Freeform: Shape 201">
                <a:extLst>
                  <a:ext uri="{FF2B5EF4-FFF2-40B4-BE49-F238E27FC236}">
                    <a16:creationId xmlns:a16="http://schemas.microsoft.com/office/drawing/2014/main" id="{C48AF50A-5919-4F37-B7D7-4C78B9E1BB32}"/>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B56A1D9-F8B7-4C82-9F5F-D605A747EFD6}"/>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52370C3-DBA8-4B84-B959-3BECF5337368}"/>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F9B334E-DFC9-44CF-9124-4499B8FF5DB6}"/>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4DDDDD5-D63B-4132-8DF6-3FDA1AE5FE70}"/>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48BB53D-37B0-4E1A-9535-040E61E4E456}"/>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09F7A2B-21F1-430F-A429-1648E336619D}"/>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212" name="Graphic 5">
            <a:extLst>
              <a:ext uri="{FF2B5EF4-FFF2-40B4-BE49-F238E27FC236}">
                <a16:creationId xmlns:a16="http://schemas.microsoft.com/office/drawing/2014/main" id="{8DB88848-BF0E-4386-A09D-0B8811283572}"/>
              </a:ext>
            </a:extLst>
          </p:cNvPr>
          <p:cNvGrpSpPr>
            <a:grpSpLocks noChangeAspect="1"/>
          </p:cNvGrpSpPr>
          <p:nvPr/>
        </p:nvGrpSpPr>
        <p:grpSpPr>
          <a:xfrm rot="10800000">
            <a:off x="10244037" y="4256441"/>
            <a:ext cx="517779" cy="274320"/>
            <a:chOff x="1916264" y="-1705631"/>
            <a:chExt cx="2909225" cy="1541311"/>
          </a:xfrm>
        </p:grpSpPr>
        <p:sp>
          <p:nvSpPr>
            <p:cNvPr id="213" name="Freeform: Shape 212">
              <a:extLst>
                <a:ext uri="{FF2B5EF4-FFF2-40B4-BE49-F238E27FC236}">
                  <a16:creationId xmlns:a16="http://schemas.microsoft.com/office/drawing/2014/main" id="{0D42414C-9A59-42EF-92D4-E64A4C21BBBB}"/>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14" name="Graphic 5">
              <a:extLst>
                <a:ext uri="{FF2B5EF4-FFF2-40B4-BE49-F238E27FC236}">
                  <a16:creationId xmlns:a16="http://schemas.microsoft.com/office/drawing/2014/main" id="{699C20B2-CAF6-44FF-AB70-7267D696637B}"/>
                </a:ext>
              </a:extLst>
            </p:cNvPr>
            <p:cNvGrpSpPr/>
            <p:nvPr/>
          </p:nvGrpSpPr>
          <p:grpSpPr>
            <a:xfrm>
              <a:off x="1916264" y="-1705631"/>
              <a:ext cx="2909225" cy="1541349"/>
              <a:chOff x="1916264" y="-1705631"/>
              <a:chExt cx="2909225" cy="1541349"/>
            </a:xfrm>
          </p:grpSpPr>
          <p:sp>
            <p:nvSpPr>
              <p:cNvPr id="223" name="Freeform: Shape 222">
                <a:extLst>
                  <a:ext uri="{FF2B5EF4-FFF2-40B4-BE49-F238E27FC236}">
                    <a16:creationId xmlns:a16="http://schemas.microsoft.com/office/drawing/2014/main" id="{F2A7D79F-F5B3-4854-83D1-93C781808806}"/>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4CC4E81-39E0-49D9-B60D-BF23F611E414}"/>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58A91B1-72DF-4772-810F-FEF3C09914E9}"/>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15" name="Graphic 5">
              <a:extLst>
                <a:ext uri="{FF2B5EF4-FFF2-40B4-BE49-F238E27FC236}">
                  <a16:creationId xmlns:a16="http://schemas.microsoft.com/office/drawing/2014/main" id="{B5D7FA11-FE31-4A03-828A-D3EA523E995F}"/>
                </a:ext>
              </a:extLst>
            </p:cNvPr>
            <p:cNvGrpSpPr/>
            <p:nvPr/>
          </p:nvGrpSpPr>
          <p:grpSpPr>
            <a:xfrm>
              <a:off x="2097368" y="-1503642"/>
              <a:ext cx="2483476" cy="1137333"/>
              <a:chOff x="2097368" y="-1503642"/>
              <a:chExt cx="2483476" cy="1137333"/>
            </a:xfrm>
            <a:solidFill>
              <a:srgbClr val="FFFFFF"/>
            </a:solidFill>
          </p:grpSpPr>
          <p:sp>
            <p:nvSpPr>
              <p:cNvPr id="216" name="Freeform: Shape 215">
                <a:extLst>
                  <a:ext uri="{FF2B5EF4-FFF2-40B4-BE49-F238E27FC236}">
                    <a16:creationId xmlns:a16="http://schemas.microsoft.com/office/drawing/2014/main" id="{9C676998-05B7-4020-9428-4C1512A90D83}"/>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AAB3587-09FE-408D-BF8A-CC8054C4676A}"/>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E89C9A-4AA7-461F-991A-029393BB7FF6}"/>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2BB9861-4955-44D2-8943-566189734848}"/>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EBB922D-F4D3-4E21-A62D-89C63D1EC58A}"/>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01E4E1B-0370-4BD4-8C03-E8225E24FCB5}"/>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10DB5D5-00AA-46EF-A1C8-78B795928D1B}"/>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226" name="Graphic 5">
            <a:extLst>
              <a:ext uri="{FF2B5EF4-FFF2-40B4-BE49-F238E27FC236}">
                <a16:creationId xmlns:a16="http://schemas.microsoft.com/office/drawing/2014/main" id="{0A9A76BB-F4B3-4FCF-AE3C-B50CD9326335}"/>
              </a:ext>
            </a:extLst>
          </p:cNvPr>
          <p:cNvGrpSpPr>
            <a:grpSpLocks noChangeAspect="1"/>
          </p:cNvGrpSpPr>
          <p:nvPr/>
        </p:nvGrpSpPr>
        <p:grpSpPr>
          <a:xfrm rot="16200000">
            <a:off x="7585439" y="4151455"/>
            <a:ext cx="517779" cy="274320"/>
            <a:chOff x="1916264" y="-1705631"/>
            <a:chExt cx="2909225" cy="1541311"/>
          </a:xfrm>
        </p:grpSpPr>
        <p:sp>
          <p:nvSpPr>
            <p:cNvPr id="227" name="Freeform: Shape 226">
              <a:extLst>
                <a:ext uri="{FF2B5EF4-FFF2-40B4-BE49-F238E27FC236}">
                  <a16:creationId xmlns:a16="http://schemas.microsoft.com/office/drawing/2014/main" id="{AA77B1FC-89F8-4AD3-8FD0-7C008FA8C33A}"/>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28" name="Graphic 5">
              <a:extLst>
                <a:ext uri="{FF2B5EF4-FFF2-40B4-BE49-F238E27FC236}">
                  <a16:creationId xmlns:a16="http://schemas.microsoft.com/office/drawing/2014/main" id="{0E96C643-ABC1-494C-8762-3797C2CB69A5}"/>
                </a:ext>
              </a:extLst>
            </p:cNvPr>
            <p:cNvGrpSpPr/>
            <p:nvPr/>
          </p:nvGrpSpPr>
          <p:grpSpPr>
            <a:xfrm>
              <a:off x="1916264" y="-1705631"/>
              <a:ext cx="2909225" cy="1541349"/>
              <a:chOff x="1916264" y="-1705631"/>
              <a:chExt cx="2909225" cy="1541349"/>
            </a:xfrm>
          </p:grpSpPr>
          <p:sp>
            <p:nvSpPr>
              <p:cNvPr id="237" name="Freeform: Shape 236">
                <a:extLst>
                  <a:ext uri="{FF2B5EF4-FFF2-40B4-BE49-F238E27FC236}">
                    <a16:creationId xmlns:a16="http://schemas.microsoft.com/office/drawing/2014/main" id="{C888A134-C517-447F-A2A6-8F93D9303CB9}"/>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5B486F1-33A2-4E34-A9A2-C52F786F0FCB}"/>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644812-4EB9-4115-8DC1-3BFEF539A243}"/>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29" name="Graphic 5">
              <a:extLst>
                <a:ext uri="{FF2B5EF4-FFF2-40B4-BE49-F238E27FC236}">
                  <a16:creationId xmlns:a16="http://schemas.microsoft.com/office/drawing/2014/main" id="{2CB5300E-63A2-4FD3-AE08-BF40202D9FC5}"/>
                </a:ext>
              </a:extLst>
            </p:cNvPr>
            <p:cNvGrpSpPr/>
            <p:nvPr/>
          </p:nvGrpSpPr>
          <p:grpSpPr>
            <a:xfrm>
              <a:off x="2097368" y="-1503642"/>
              <a:ext cx="2483476" cy="1137333"/>
              <a:chOff x="2097368" y="-1503642"/>
              <a:chExt cx="2483476" cy="1137333"/>
            </a:xfrm>
            <a:solidFill>
              <a:srgbClr val="FFFFFF"/>
            </a:solidFill>
          </p:grpSpPr>
          <p:sp>
            <p:nvSpPr>
              <p:cNvPr id="230" name="Freeform: Shape 229">
                <a:extLst>
                  <a:ext uri="{FF2B5EF4-FFF2-40B4-BE49-F238E27FC236}">
                    <a16:creationId xmlns:a16="http://schemas.microsoft.com/office/drawing/2014/main" id="{5514839C-4A2D-4045-99F4-4B600C3C204A}"/>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8CC2816-C805-4498-82C0-6B08DD86921D}"/>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BEE48D4-7BC2-4F1D-9439-9A9C9F064AD4}"/>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7F4EBED-B3C4-4FBB-BC3F-302E3561D3CC}"/>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FB8A0DCB-16E0-4368-96A1-BC2B53C9434E}"/>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5D746D1-EBA3-4FE1-907C-B3D6F080BE55}"/>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B0700D2-1C7B-4305-A301-D52CE2B4BE4B}"/>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240" name="Graphic 5">
            <a:extLst>
              <a:ext uri="{FF2B5EF4-FFF2-40B4-BE49-F238E27FC236}">
                <a16:creationId xmlns:a16="http://schemas.microsoft.com/office/drawing/2014/main" id="{3AAF0710-D64E-410B-AFCB-840ECC4824FC}"/>
              </a:ext>
            </a:extLst>
          </p:cNvPr>
          <p:cNvGrpSpPr>
            <a:grpSpLocks noChangeAspect="1"/>
          </p:cNvGrpSpPr>
          <p:nvPr/>
        </p:nvGrpSpPr>
        <p:grpSpPr>
          <a:xfrm rot="19017351">
            <a:off x="7839279" y="3316898"/>
            <a:ext cx="517779" cy="274320"/>
            <a:chOff x="1916264" y="-1705631"/>
            <a:chExt cx="2909225" cy="1541311"/>
          </a:xfrm>
        </p:grpSpPr>
        <p:sp>
          <p:nvSpPr>
            <p:cNvPr id="241" name="Freeform: Shape 240">
              <a:extLst>
                <a:ext uri="{FF2B5EF4-FFF2-40B4-BE49-F238E27FC236}">
                  <a16:creationId xmlns:a16="http://schemas.microsoft.com/office/drawing/2014/main" id="{6B6AD1C9-180E-47C9-A429-0FF6B9253022}"/>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42" name="Graphic 5">
              <a:extLst>
                <a:ext uri="{FF2B5EF4-FFF2-40B4-BE49-F238E27FC236}">
                  <a16:creationId xmlns:a16="http://schemas.microsoft.com/office/drawing/2014/main" id="{E493CFFA-4D73-4E31-B722-411FCB1BB3EE}"/>
                </a:ext>
              </a:extLst>
            </p:cNvPr>
            <p:cNvGrpSpPr/>
            <p:nvPr/>
          </p:nvGrpSpPr>
          <p:grpSpPr>
            <a:xfrm>
              <a:off x="1916264" y="-1705631"/>
              <a:ext cx="2909225" cy="1541349"/>
              <a:chOff x="1916264" y="-1705631"/>
              <a:chExt cx="2909225" cy="1541349"/>
            </a:xfrm>
          </p:grpSpPr>
          <p:sp>
            <p:nvSpPr>
              <p:cNvPr id="251" name="Freeform: Shape 250">
                <a:extLst>
                  <a:ext uri="{FF2B5EF4-FFF2-40B4-BE49-F238E27FC236}">
                    <a16:creationId xmlns:a16="http://schemas.microsoft.com/office/drawing/2014/main" id="{54994A4D-8DCB-499C-955E-EBDCEDCED8DE}"/>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1F4C5AC-9E78-40D5-A255-583802BCE600}"/>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3A5401B2-3A8A-4CB7-BB77-2D500047D5B5}"/>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43" name="Graphic 5">
              <a:extLst>
                <a:ext uri="{FF2B5EF4-FFF2-40B4-BE49-F238E27FC236}">
                  <a16:creationId xmlns:a16="http://schemas.microsoft.com/office/drawing/2014/main" id="{19D21B76-497B-4838-A62E-CDEBE9962CBC}"/>
                </a:ext>
              </a:extLst>
            </p:cNvPr>
            <p:cNvGrpSpPr/>
            <p:nvPr/>
          </p:nvGrpSpPr>
          <p:grpSpPr>
            <a:xfrm>
              <a:off x="2097368" y="-1503642"/>
              <a:ext cx="2483476" cy="1137333"/>
              <a:chOff x="2097368" y="-1503642"/>
              <a:chExt cx="2483476" cy="1137333"/>
            </a:xfrm>
            <a:solidFill>
              <a:srgbClr val="FFFFFF"/>
            </a:solidFill>
          </p:grpSpPr>
          <p:sp>
            <p:nvSpPr>
              <p:cNvPr id="244" name="Freeform: Shape 243">
                <a:extLst>
                  <a:ext uri="{FF2B5EF4-FFF2-40B4-BE49-F238E27FC236}">
                    <a16:creationId xmlns:a16="http://schemas.microsoft.com/office/drawing/2014/main" id="{13C9F5CC-C0F0-47B5-A67F-9941FE29767A}"/>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7B3AD30-3D4F-472B-BBC1-5D63D8CC28C5}"/>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14E220B-1FCD-4AB9-8355-96E40EA23E78}"/>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F9A02A8-12A6-4ACB-B522-7C1A46B399EC}"/>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ACB7DD7-C517-4DD8-9479-AF07C8DD35D3}"/>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1BA9CFA-F0C4-49C4-8265-A3DBFBE5F391}"/>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B313823-27AE-4DFB-A013-3348EB4909D8}"/>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282" name="Graphic 5">
            <a:extLst>
              <a:ext uri="{FF2B5EF4-FFF2-40B4-BE49-F238E27FC236}">
                <a16:creationId xmlns:a16="http://schemas.microsoft.com/office/drawing/2014/main" id="{095854D0-6161-48EA-9F9E-D9F8661EB44A}"/>
              </a:ext>
            </a:extLst>
          </p:cNvPr>
          <p:cNvGrpSpPr>
            <a:grpSpLocks noChangeAspect="1"/>
          </p:cNvGrpSpPr>
          <p:nvPr/>
        </p:nvGrpSpPr>
        <p:grpSpPr>
          <a:xfrm rot="5400000">
            <a:off x="8827499" y="5193495"/>
            <a:ext cx="517779" cy="274320"/>
            <a:chOff x="1916264" y="-1705631"/>
            <a:chExt cx="2909225" cy="1541311"/>
          </a:xfrm>
        </p:grpSpPr>
        <p:sp>
          <p:nvSpPr>
            <p:cNvPr id="283" name="Freeform: Shape 282">
              <a:extLst>
                <a:ext uri="{FF2B5EF4-FFF2-40B4-BE49-F238E27FC236}">
                  <a16:creationId xmlns:a16="http://schemas.microsoft.com/office/drawing/2014/main" id="{94E63F70-DE41-4254-AA75-094E265DBCD1}"/>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84" name="Graphic 5">
              <a:extLst>
                <a:ext uri="{FF2B5EF4-FFF2-40B4-BE49-F238E27FC236}">
                  <a16:creationId xmlns:a16="http://schemas.microsoft.com/office/drawing/2014/main" id="{E4B8F48F-B190-4009-8E12-EDE710B18BEE}"/>
                </a:ext>
              </a:extLst>
            </p:cNvPr>
            <p:cNvGrpSpPr/>
            <p:nvPr/>
          </p:nvGrpSpPr>
          <p:grpSpPr>
            <a:xfrm>
              <a:off x="1916264" y="-1705631"/>
              <a:ext cx="2909225" cy="1541349"/>
              <a:chOff x="1916264" y="-1705631"/>
              <a:chExt cx="2909225" cy="1541349"/>
            </a:xfrm>
          </p:grpSpPr>
          <p:sp>
            <p:nvSpPr>
              <p:cNvPr id="293" name="Freeform: Shape 292">
                <a:extLst>
                  <a:ext uri="{FF2B5EF4-FFF2-40B4-BE49-F238E27FC236}">
                    <a16:creationId xmlns:a16="http://schemas.microsoft.com/office/drawing/2014/main" id="{897537F8-6727-4C94-AA63-34213C1B4F15}"/>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5731C38-CCA5-4F38-8B0B-C4C2260CC9D1}"/>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8776E19F-C2BA-4F9F-A21C-5498C03248A5}"/>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85" name="Graphic 5">
              <a:extLst>
                <a:ext uri="{FF2B5EF4-FFF2-40B4-BE49-F238E27FC236}">
                  <a16:creationId xmlns:a16="http://schemas.microsoft.com/office/drawing/2014/main" id="{763DB41A-8D6E-4462-AB94-CABF0AA649A8}"/>
                </a:ext>
              </a:extLst>
            </p:cNvPr>
            <p:cNvGrpSpPr/>
            <p:nvPr/>
          </p:nvGrpSpPr>
          <p:grpSpPr>
            <a:xfrm>
              <a:off x="2097368" y="-1503642"/>
              <a:ext cx="2483476" cy="1137333"/>
              <a:chOff x="2097368" y="-1503642"/>
              <a:chExt cx="2483476" cy="1137333"/>
            </a:xfrm>
            <a:solidFill>
              <a:srgbClr val="FFFFFF"/>
            </a:solidFill>
          </p:grpSpPr>
          <p:sp>
            <p:nvSpPr>
              <p:cNvPr id="286" name="Freeform: Shape 285">
                <a:extLst>
                  <a:ext uri="{FF2B5EF4-FFF2-40B4-BE49-F238E27FC236}">
                    <a16:creationId xmlns:a16="http://schemas.microsoft.com/office/drawing/2014/main" id="{B3ADCD46-51F1-4C5E-9246-9682481A2810}"/>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BAFF4EB-B59E-45C1-8F80-F1D55FE06408}"/>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5B0622B-134F-46EC-A482-251598904E2A}"/>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4FFD253-2194-4ECC-A48C-0896ABC2B80C}"/>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CB49FC61-4FFF-41A8-8D2C-78346E665C3B}"/>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ABDEA42-4541-4C06-9959-C72FAE1B9069}"/>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F92BA50-30B6-4E57-B0C4-2B1E076DA929}"/>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296" name="Graphic 5">
            <a:extLst>
              <a:ext uri="{FF2B5EF4-FFF2-40B4-BE49-F238E27FC236}">
                <a16:creationId xmlns:a16="http://schemas.microsoft.com/office/drawing/2014/main" id="{F63EB110-F91B-40BE-B287-75C94DD6EAA8}"/>
              </a:ext>
            </a:extLst>
          </p:cNvPr>
          <p:cNvGrpSpPr>
            <a:grpSpLocks noChangeAspect="1"/>
          </p:cNvGrpSpPr>
          <p:nvPr/>
        </p:nvGrpSpPr>
        <p:grpSpPr>
          <a:xfrm rot="13340548">
            <a:off x="7916234" y="4795447"/>
            <a:ext cx="517779" cy="274320"/>
            <a:chOff x="1916264" y="-1705631"/>
            <a:chExt cx="2909225" cy="1541311"/>
          </a:xfrm>
        </p:grpSpPr>
        <p:sp>
          <p:nvSpPr>
            <p:cNvPr id="297" name="Freeform: Shape 296">
              <a:extLst>
                <a:ext uri="{FF2B5EF4-FFF2-40B4-BE49-F238E27FC236}">
                  <a16:creationId xmlns:a16="http://schemas.microsoft.com/office/drawing/2014/main" id="{43604BFC-DCF2-46C9-9ADC-84EDE752F2F9}"/>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298" name="Graphic 5">
              <a:extLst>
                <a:ext uri="{FF2B5EF4-FFF2-40B4-BE49-F238E27FC236}">
                  <a16:creationId xmlns:a16="http://schemas.microsoft.com/office/drawing/2014/main" id="{E07593C9-ACB4-40D8-A542-EF481917DE88}"/>
                </a:ext>
              </a:extLst>
            </p:cNvPr>
            <p:cNvGrpSpPr/>
            <p:nvPr/>
          </p:nvGrpSpPr>
          <p:grpSpPr>
            <a:xfrm>
              <a:off x="1916264" y="-1705631"/>
              <a:ext cx="2909225" cy="1541349"/>
              <a:chOff x="1916264" y="-1705631"/>
              <a:chExt cx="2909225" cy="1541349"/>
            </a:xfrm>
          </p:grpSpPr>
          <p:sp>
            <p:nvSpPr>
              <p:cNvPr id="307" name="Freeform: Shape 306">
                <a:extLst>
                  <a:ext uri="{FF2B5EF4-FFF2-40B4-BE49-F238E27FC236}">
                    <a16:creationId xmlns:a16="http://schemas.microsoft.com/office/drawing/2014/main" id="{4042C9D9-A1D3-4830-BA6E-0D2CAC6D61F2}"/>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3785348-1435-4408-ADDF-9028400AB2DA}"/>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2ED83A6-F084-4919-ADCE-74431AE73ECA}"/>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299" name="Graphic 5">
              <a:extLst>
                <a:ext uri="{FF2B5EF4-FFF2-40B4-BE49-F238E27FC236}">
                  <a16:creationId xmlns:a16="http://schemas.microsoft.com/office/drawing/2014/main" id="{610EC651-EC21-4E6D-8A6E-E0D1D5FC8E2D}"/>
                </a:ext>
              </a:extLst>
            </p:cNvPr>
            <p:cNvGrpSpPr/>
            <p:nvPr/>
          </p:nvGrpSpPr>
          <p:grpSpPr>
            <a:xfrm>
              <a:off x="2097368" y="-1503642"/>
              <a:ext cx="2483476" cy="1137333"/>
              <a:chOff x="2097368" y="-1503642"/>
              <a:chExt cx="2483476" cy="1137333"/>
            </a:xfrm>
            <a:solidFill>
              <a:srgbClr val="FFFFFF"/>
            </a:solidFill>
          </p:grpSpPr>
          <p:sp>
            <p:nvSpPr>
              <p:cNvPr id="300" name="Freeform: Shape 299">
                <a:extLst>
                  <a:ext uri="{FF2B5EF4-FFF2-40B4-BE49-F238E27FC236}">
                    <a16:creationId xmlns:a16="http://schemas.microsoft.com/office/drawing/2014/main" id="{DB6DB1BE-320D-4EF3-AFA0-96CD914764BD}"/>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535850-4E60-4648-9CF2-5393E8A29890}"/>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372F736-41CB-4A2F-9E02-05976D7F88B3}"/>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185DA7F-1DAF-4F63-A967-2FF4C04EF7A9}"/>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6E8C134-58CD-4D3E-9551-FAF86466D19F}"/>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5FC0FA54-A007-4F57-B3C7-6C385E680864}"/>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EE274BD-E82A-4129-8D46-A2B0139F8866}"/>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324" name="Graphic 5">
            <a:extLst>
              <a:ext uri="{FF2B5EF4-FFF2-40B4-BE49-F238E27FC236}">
                <a16:creationId xmlns:a16="http://schemas.microsoft.com/office/drawing/2014/main" id="{484ECFC6-BF57-46AF-9BC1-AA3F53DA8530}"/>
              </a:ext>
            </a:extLst>
          </p:cNvPr>
          <p:cNvGrpSpPr>
            <a:grpSpLocks noChangeAspect="1"/>
          </p:cNvGrpSpPr>
          <p:nvPr/>
        </p:nvGrpSpPr>
        <p:grpSpPr>
          <a:xfrm rot="8139923">
            <a:off x="9303649" y="4709735"/>
            <a:ext cx="517779" cy="274320"/>
            <a:chOff x="1916264" y="-1705631"/>
            <a:chExt cx="2909225" cy="1541311"/>
          </a:xfrm>
        </p:grpSpPr>
        <p:sp>
          <p:nvSpPr>
            <p:cNvPr id="325" name="Freeform: Shape 324">
              <a:extLst>
                <a:ext uri="{FF2B5EF4-FFF2-40B4-BE49-F238E27FC236}">
                  <a16:creationId xmlns:a16="http://schemas.microsoft.com/office/drawing/2014/main" id="{DD843D52-972B-4980-9351-42F66413A6C4}"/>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326" name="Graphic 5">
              <a:extLst>
                <a:ext uri="{FF2B5EF4-FFF2-40B4-BE49-F238E27FC236}">
                  <a16:creationId xmlns:a16="http://schemas.microsoft.com/office/drawing/2014/main" id="{527A639E-9311-4AEA-8444-2A8EFEEA366B}"/>
                </a:ext>
              </a:extLst>
            </p:cNvPr>
            <p:cNvGrpSpPr/>
            <p:nvPr/>
          </p:nvGrpSpPr>
          <p:grpSpPr>
            <a:xfrm>
              <a:off x="1916264" y="-1705631"/>
              <a:ext cx="2909225" cy="1541349"/>
              <a:chOff x="1916264" y="-1705631"/>
              <a:chExt cx="2909225" cy="1541349"/>
            </a:xfrm>
          </p:grpSpPr>
          <p:sp>
            <p:nvSpPr>
              <p:cNvPr id="335" name="Freeform: Shape 334">
                <a:extLst>
                  <a:ext uri="{FF2B5EF4-FFF2-40B4-BE49-F238E27FC236}">
                    <a16:creationId xmlns:a16="http://schemas.microsoft.com/office/drawing/2014/main" id="{DA97F35D-40C7-4992-B8EB-2C4261180BB2}"/>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accent5">
                  <a:lumMod val="75000"/>
                </a:schemeClr>
              </a:solidFill>
              <a:ln w="384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09D50889-82FC-435E-9FD5-46E144D9D89F}"/>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573A777-58C8-496C-BC53-C56BE8B3553E}"/>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327" name="Graphic 5">
              <a:extLst>
                <a:ext uri="{FF2B5EF4-FFF2-40B4-BE49-F238E27FC236}">
                  <a16:creationId xmlns:a16="http://schemas.microsoft.com/office/drawing/2014/main" id="{EAD2728D-A3F1-4427-8CF5-EEDAFA24DD5A}"/>
                </a:ext>
              </a:extLst>
            </p:cNvPr>
            <p:cNvGrpSpPr/>
            <p:nvPr/>
          </p:nvGrpSpPr>
          <p:grpSpPr>
            <a:xfrm>
              <a:off x="2097368" y="-1503642"/>
              <a:ext cx="2483476" cy="1137333"/>
              <a:chOff x="2097368" y="-1503642"/>
              <a:chExt cx="2483476" cy="1137333"/>
            </a:xfrm>
            <a:solidFill>
              <a:srgbClr val="FFFFFF"/>
            </a:solidFill>
          </p:grpSpPr>
          <p:sp>
            <p:nvSpPr>
              <p:cNvPr id="328" name="Freeform: Shape 327">
                <a:extLst>
                  <a:ext uri="{FF2B5EF4-FFF2-40B4-BE49-F238E27FC236}">
                    <a16:creationId xmlns:a16="http://schemas.microsoft.com/office/drawing/2014/main" id="{F2148D5C-DE48-445D-A3F0-D19631DBE032}"/>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1B3EC20-C94F-4C71-AA32-18AF99CDE3B2}"/>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7E6A5425-EFB1-4BD5-BE6A-20849D636418}"/>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D85885F4-C39F-4907-889C-590504FF1AF9}"/>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84472C2-03D5-44FF-A1BA-C9BBAD317B56}"/>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8D768A57-4475-4AB0-A2BA-FB4F7603B89F}"/>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80CF063-D054-4CCB-A6CB-88A315D0988A}"/>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338" name="Graphic 5">
            <a:extLst>
              <a:ext uri="{FF2B5EF4-FFF2-40B4-BE49-F238E27FC236}">
                <a16:creationId xmlns:a16="http://schemas.microsoft.com/office/drawing/2014/main" id="{BB2F72BC-B36E-47B1-B537-7B2D062C7495}"/>
              </a:ext>
            </a:extLst>
          </p:cNvPr>
          <p:cNvGrpSpPr>
            <a:grpSpLocks noChangeAspect="1"/>
          </p:cNvGrpSpPr>
          <p:nvPr/>
        </p:nvGrpSpPr>
        <p:grpSpPr>
          <a:xfrm rot="2788558">
            <a:off x="9300354" y="3272251"/>
            <a:ext cx="517779" cy="274320"/>
            <a:chOff x="1916264" y="-1705631"/>
            <a:chExt cx="2909225" cy="1541311"/>
          </a:xfrm>
        </p:grpSpPr>
        <p:sp>
          <p:nvSpPr>
            <p:cNvPr id="339" name="Freeform: Shape 338">
              <a:extLst>
                <a:ext uri="{FF2B5EF4-FFF2-40B4-BE49-F238E27FC236}">
                  <a16:creationId xmlns:a16="http://schemas.microsoft.com/office/drawing/2014/main" id="{89BD9874-AD74-4996-A211-478F2447478A}"/>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340" name="Graphic 5">
              <a:extLst>
                <a:ext uri="{FF2B5EF4-FFF2-40B4-BE49-F238E27FC236}">
                  <a16:creationId xmlns:a16="http://schemas.microsoft.com/office/drawing/2014/main" id="{576B68BA-8A0C-4B3B-AEB5-46A5236B8C77}"/>
                </a:ext>
              </a:extLst>
            </p:cNvPr>
            <p:cNvGrpSpPr/>
            <p:nvPr/>
          </p:nvGrpSpPr>
          <p:grpSpPr>
            <a:xfrm>
              <a:off x="1916264" y="-1705631"/>
              <a:ext cx="2909225" cy="1541349"/>
              <a:chOff x="1916264" y="-1705631"/>
              <a:chExt cx="2909225" cy="1541349"/>
            </a:xfrm>
          </p:grpSpPr>
          <p:sp>
            <p:nvSpPr>
              <p:cNvPr id="349" name="Freeform: Shape 348">
                <a:extLst>
                  <a:ext uri="{FF2B5EF4-FFF2-40B4-BE49-F238E27FC236}">
                    <a16:creationId xmlns:a16="http://schemas.microsoft.com/office/drawing/2014/main" id="{C91166B4-115B-458D-94F6-4B73206FE3C0}"/>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671DFA8-7D2D-472E-9E1E-EC54D0DD47E4}"/>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E15695E-6808-4E4D-9EB8-BCA6E7B64FE6}"/>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341" name="Graphic 5">
              <a:extLst>
                <a:ext uri="{FF2B5EF4-FFF2-40B4-BE49-F238E27FC236}">
                  <a16:creationId xmlns:a16="http://schemas.microsoft.com/office/drawing/2014/main" id="{493C8D31-9FE2-40C9-AC1B-736AECB25DF5}"/>
                </a:ext>
              </a:extLst>
            </p:cNvPr>
            <p:cNvGrpSpPr/>
            <p:nvPr/>
          </p:nvGrpSpPr>
          <p:grpSpPr>
            <a:xfrm>
              <a:off x="2097368" y="-1503642"/>
              <a:ext cx="2483476" cy="1137333"/>
              <a:chOff x="2097368" y="-1503642"/>
              <a:chExt cx="2483476" cy="1137333"/>
            </a:xfrm>
            <a:solidFill>
              <a:srgbClr val="FFFFFF"/>
            </a:solidFill>
          </p:grpSpPr>
          <p:sp>
            <p:nvSpPr>
              <p:cNvPr id="342" name="Freeform: Shape 341">
                <a:extLst>
                  <a:ext uri="{FF2B5EF4-FFF2-40B4-BE49-F238E27FC236}">
                    <a16:creationId xmlns:a16="http://schemas.microsoft.com/office/drawing/2014/main" id="{05A3734F-A03A-4EF6-ADF7-819BDA4A4188}"/>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0591D7D4-FA9C-49B5-B1B6-FF890AE7DE2B}"/>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A9280FEF-8C39-455A-A283-E8B38C9BE814}"/>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49D11D93-C713-408E-8503-2D97C380A06E}"/>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81DF85F4-A54F-4ABA-9C51-CEA001DD4C1C}"/>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CDD412A-7658-4DE4-9BA2-CC99A98F5B9F}"/>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785D627-5FD5-4D2C-B276-50FCA4F4FF75}"/>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sp>
        <p:nvSpPr>
          <p:cNvPr id="352" name="TextBox 351">
            <a:extLst>
              <a:ext uri="{FF2B5EF4-FFF2-40B4-BE49-F238E27FC236}">
                <a16:creationId xmlns:a16="http://schemas.microsoft.com/office/drawing/2014/main" id="{14997490-BBDE-4953-860B-15909D7C722D}"/>
              </a:ext>
            </a:extLst>
          </p:cNvPr>
          <p:cNvSpPr txBox="1"/>
          <p:nvPr/>
        </p:nvSpPr>
        <p:spPr>
          <a:xfrm>
            <a:off x="6622002" y="5951340"/>
            <a:ext cx="441935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rPr>
              <a:t>Freedom &amp; delegated responsibility</a:t>
            </a:r>
          </a:p>
        </p:txBody>
      </p:sp>
      <p:sp>
        <p:nvSpPr>
          <p:cNvPr id="353" name="TextBox 352">
            <a:extLst>
              <a:ext uri="{FF2B5EF4-FFF2-40B4-BE49-F238E27FC236}">
                <a16:creationId xmlns:a16="http://schemas.microsoft.com/office/drawing/2014/main" id="{A2A4E579-1365-4972-89C6-EB1668477ECE}"/>
              </a:ext>
            </a:extLst>
          </p:cNvPr>
          <p:cNvSpPr txBox="1"/>
          <p:nvPr/>
        </p:nvSpPr>
        <p:spPr>
          <a:xfrm>
            <a:off x="1119296" y="5951340"/>
            <a:ext cx="43370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262626"/>
                </a:solidFill>
              </a:rPr>
              <a:t>Controlled &amp; central responsibility</a:t>
            </a:r>
          </a:p>
        </p:txBody>
      </p:sp>
      <p:grpSp>
        <p:nvGrpSpPr>
          <p:cNvPr id="354" name="Graphic 5">
            <a:extLst>
              <a:ext uri="{FF2B5EF4-FFF2-40B4-BE49-F238E27FC236}">
                <a16:creationId xmlns:a16="http://schemas.microsoft.com/office/drawing/2014/main" id="{9E85E40E-2D9E-4016-B75D-2FB6EBCF4C47}"/>
              </a:ext>
            </a:extLst>
          </p:cNvPr>
          <p:cNvGrpSpPr>
            <a:grpSpLocks noChangeAspect="1"/>
          </p:cNvGrpSpPr>
          <p:nvPr/>
        </p:nvGrpSpPr>
        <p:grpSpPr>
          <a:xfrm rot="10800000">
            <a:off x="6900054" y="4256441"/>
            <a:ext cx="517779" cy="274320"/>
            <a:chOff x="1916264" y="-1705631"/>
            <a:chExt cx="2909225" cy="1541311"/>
          </a:xfrm>
        </p:grpSpPr>
        <p:sp>
          <p:nvSpPr>
            <p:cNvPr id="355" name="Freeform: Shape 354">
              <a:extLst>
                <a:ext uri="{FF2B5EF4-FFF2-40B4-BE49-F238E27FC236}">
                  <a16:creationId xmlns:a16="http://schemas.microsoft.com/office/drawing/2014/main" id="{70EA4D97-B21F-4342-B3C7-9614F44EE10D}"/>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356" name="Graphic 5">
              <a:extLst>
                <a:ext uri="{FF2B5EF4-FFF2-40B4-BE49-F238E27FC236}">
                  <a16:creationId xmlns:a16="http://schemas.microsoft.com/office/drawing/2014/main" id="{F53761FA-133B-401F-8894-5964254C3767}"/>
                </a:ext>
              </a:extLst>
            </p:cNvPr>
            <p:cNvGrpSpPr/>
            <p:nvPr/>
          </p:nvGrpSpPr>
          <p:grpSpPr>
            <a:xfrm>
              <a:off x="1916264" y="-1705631"/>
              <a:ext cx="2909225" cy="1541349"/>
              <a:chOff x="1916264" y="-1705631"/>
              <a:chExt cx="2909225" cy="1541349"/>
            </a:xfrm>
          </p:grpSpPr>
          <p:sp>
            <p:nvSpPr>
              <p:cNvPr id="365" name="Freeform: Shape 364">
                <a:extLst>
                  <a:ext uri="{FF2B5EF4-FFF2-40B4-BE49-F238E27FC236}">
                    <a16:creationId xmlns:a16="http://schemas.microsoft.com/office/drawing/2014/main" id="{16ABE35D-EC0D-4307-B814-FAC8D1E3F59D}"/>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accent5">
                  <a:lumMod val="75000"/>
                </a:schemeClr>
              </a:solidFill>
              <a:ln w="384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71C14FC-2011-473A-9733-B1BB2A11A9A4}"/>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681969F-2842-4692-8490-924992C73BEF}"/>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357" name="Graphic 5">
              <a:extLst>
                <a:ext uri="{FF2B5EF4-FFF2-40B4-BE49-F238E27FC236}">
                  <a16:creationId xmlns:a16="http://schemas.microsoft.com/office/drawing/2014/main" id="{63E07C6F-D5FA-4CE3-8F54-EB7017D345EE}"/>
                </a:ext>
              </a:extLst>
            </p:cNvPr>
            <p:cNvGrpSpPr/>
            <p:nvPr/>
          </p:nvGrpSpPr>
          <p:grpSpPr>
            <a:xfrm>
              <a:off x="2097368" y="-1503642"/>
              <a:ext cx="2483476" cy="1137333"/>
              <a:chOff x="2097368" y="-1503642"/>
              <a:chExt cx="2483476" cy="1137333"/>
            </a:xfrm>
            <a:solidFill>
              <a:srgbClr val="FFFFFF"/>
            </a:solidFill>
          </p:grpSpPr>
          <p:sp>
            <p:nvSpPr>
              <p:cNvPr id="358" name="Freeform: Shape 357">
                <a:extLst>
                  <a:ext uri="{FF2B5EF4-FFF2-40B4-BE49-F238E27FC236}">
                    <a16:creationId xmlns:a16="http://schemas.microsoft.com/office/drawing/2014/main" id="{DC46FC97-EF33-42D5-BFB9-5AFB362B5EE7}"/>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5182A009-328B-4C3E-8DB6-1C4C40051B12}"/>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6BC4771-ECBE-4A30-A4EE-AEA033E176BD}"/>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E4B5FF2-A7E8-46C0-9DB5-FEF431E0163C}"/>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DAF0BC3-B42B-4693-B7E5-45E567226F27}"/>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93F465FF-D49A-448E-9F60-EE0F7D2755C9}"/>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F656139-2F98-4481-80F7-4B87E50F3772}"/>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sp>
        <p:nvSpPr>
          <p:cNvPr id="11" name="Arrow: Pentagon 10">
            <a:extLst>
              <a:ext uri="{FF2B5EF4-FFF2-40B4-BE49-F238E27FC236}">
                <a16:creationId xmlns:a16="http://schemas.microsoft.com/office/drawing/2014/main" id="{73504A42-822F-4C91-A88B-F63E5DCC2C68}"/>
              </a:ext>
            </a:extLst>
          </p:cNvPr>
          <p:cNvSpPr/>
          <p:nvPr/>
        </p:nvSpPr>
        <p:spPr bwMode="auto">
          <a:xfrm>
            <a:off x="2450702" y="2429698"/>
            <a:ext cx="4381169" cy="3411110"/>
          </a:xfrm>
          <a:prstGeom prst="homePlate">
            <a:avLst>
              <a:gd name="adj" fmla="val 1293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592B58DF-B0B0-493F-8C89-C87D9FE230AA}"/>
              </a:ext>
            </a:extLst>
          </p:cNvPr>
          <p:cNvSpPr/>
          <p:nvPr/>
        </p:nvSpPr>
        <p:spPr bwMode="auto">
          <a:xfrm>
            <a:off x="909166" y="3646247"/>
            <a:ext cx="4776225" cy="978011"/>
          </a:xfrm>
          <a:custGeom>
            <a:avLst/>
            <a:gdLst>
              <a:gd name="connsiteX0" fmla="*/ 0 w 4776225"/>
              <a:gd name="connsiteY0" fmla="*/ 0 h 978011"/>
              <a:gd name="connsiteX1" fmla="*/ 4659046 w 4776225"/>
              <a:gd name="connsiteY1" fmla="*/ 0 h 978011"/>
              <a:gd name="connsiteX2" fmla="*/ 4776225 w 4776225"/>
              <a:gd name="connsiteY2" fmla="*/ 452885 h 978011"/>
              <a:gd name="connsiteX3" fmla="*/ 4776225 w 4776225"/>
              <a:gd name="connsiteY3" fmla="*/ 525127 h 978011"/>
              <a:gd name="connsiteX4" fmla="*/ 4659046 w 4776225"/>
              <a:gd name="connsiteY4" fmla="*/ 978011 h 978011"/>
              <a:gd name="connsiteX5" fmla="*/ 0 w 4776225"/>
              <a:gd name="connsiteY5" fmla="*/ 978011 h 978011"/>
              <a:gd name="connsiteX6" fmla="*/ 0 w 4776225"/>
              <a:gd name="connsiteY6" fmla="*/ 0 h 9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6225" h="978011">
                <a:moveTo>
                  <a:pt x="0" y="0"/>
                </a:moveTo>
                <a:lnTo>
                  <a:pt x="4659046" y="0"/>
                </a:lnTo>
                <a:lnTo>
                  <a:pt x="4776225" y="452885"/>
                </a:lnTo>
                <a:lnTo>
                  <a:pt x="4776225" y="525127"/>
                </a:lnTo>
                <a:lnTo>
                  <a:pt x="4659046" y="978011"/>
                </a:lnTo>
                <a:lnTo>
                  <a:pt x="0" y="978011"/>
                </a:lnTo>
                <a:lnTo>
                  <a:pt x="0"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824569E2-8AF8-4D33-B38F-9F13F213DACC}"/>
              </a:ext>
            </a:extLst>
          </p:cNvPr>
          <p:cNvSpPr/>
          <p:nvPr/>
        </p:nvSpPr>
        <p:spPr bwMode="auto">
          <a:xfrm>
            <a:off x="909166" y="2429698"/>
            <a:ext cx="4659046" cy="1216549"/>
          </a:xfrm>
          <a:custGeom>
            <a:avLst/>
            <a:gdLst>
              <a:gd name="connsiteX0" fmla="*/ 0 w 4659046"/>
              <a:gd name="connsiteY0" fmla="*/ 0 h 1216549"/>
              <a:gd name="connsiteX1" fmla="*/ 4344276 w 4659046"/>
              <a:gd name="connsiteY1" fmla="*/ 0 h 1216549"/>
              <a:gd name="connsiteX2" fmla="*/ 4659046 w 4659046"/>
              <a:gd name="connsiteY2" fmla="*/ 1216549 h 1216549"/>
              <a:gd name="connsiteX3" fmla="*/ 0 w 4659046"/>
              <a:gd name="connsiteY3" fmla="*/ 1216549 h 1216549"/>
              <a:gd name="connsiteX4" fmla="*/ 0 w 4659046"/>
              <a:gd name="connsiteY4" fmla="*/ 0 h 121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046" h="1216549">
                <a:moveTo>
                  <a:pt x="0" y="0"/>
                </a:moveTo>
                <a:lnTo>
                  <a:pt x="4344276" y="0"/>
                </a:lnTo>
                <a:lnTo>
                  <a:pt x="4659046" y="1216549"/>
                </a:lnTo>
                <a:lnTo>
                  <a:pt x="0" y="1216549"/>
                </a:lnTo>
                <a:lnTo>
                  <a:pt x="0" y="0"/>
                </a:lnTo>
                <a:close/>
              </a:path>
            </a:pathLst>
          </a:cu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CA78F566-3731-41B6-AAF4-1C09E894E73D}"/>
              </a:ext>
            </a:extLst>
          </p:cNvPr>
          <p:cNvSpPr/>
          <p:nvPr/>
        </p:nvSpPr>
        <p:spPr bwMode="auto">
          <a:xfrm>
            <a:off x="899820" y="3646247"/>
            <a:ext cx="9346" cy="978011"/>
          </a:xfrm>
          <a:custGeom>
            <a:avLst/>
            <a:gdLst>
              <a:gd name="connsiteX0" fmla="*/ 0 w 9346"/>
              <a:gd name="connsiteY0" fmla="*/ 0 h 978011"/>
              <a:gd name="connsiteX1" fmla="*/ 9346 w 9346"/>
              <a:gd name="connsiteY1" fmla="*/ 0 h 978011"/>
              <a:gd name="connsiteX2" fmla="*/ 9346 w 9346"/>
              <a:gd name="connsiteY2" fmla="*/ 978011 h 978011"/>
              <a:gd name="connsiteX3" fmla="*/ 0 w 9346"/>
              <a:gd name="connsiteY3" fmla="*/ 978011 h 978011"/>
              <a:gd name="connsiteX4" fmla="*/ 0 w 9346"/>
              <a:gd name="connsiteY4" fmla="*/ 0 h 97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6" h="978011">
                <a:moveTo>
                  <a:pt x="0" y="0"/>
                </a:moveTo>
                <a:lnTo>
                  <a:pt x="9346" y="0"/>
                </a:lnTo>
                <a:lnTo>
                  <a:pt x="9346" y="978011"/>
                </a:lnTo>
                <a:lnTo>
                  <a:pt x="0" y="978011"/>
                </a:lnTo>
                <a:lnTo>
                  <a:pt x="0" y="0"/>
                </a:lnTo>
                <a:close/>
              </a:path>
            </a:pathLst>
          </a:custGeom>
          <a:solidFill>
            <a:srgbClr val="AEAE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157C45AA-1189-4A68-A653-A57E99BD7EA2}"/>
              </a:ext>
            </a:extLst>
          </p:cNvPr>
          <p:cNvSpPr/>
          <p:nvPr/>
        </p:nvSpPr>
        <p:spPr bwMode="auto">
          <a:xfrm>
            <a:off x="909166" y="4624257"/>
            <a:ext cx="4659046" cy="1216550"/>
          </a:xfrm>
          <a:custGeom>
            <a:avLst/>
            <a:gdLst>
              <a:gd name="connsiteX0" fmla="*/ 0 w 4659046"/>
              <a:gd name="connsiteY0" fmla="*/ 0 h 1216550"/>
              <a:gd name="connsiteX1" fmla="*/ 4659046 w 4659046"/>
              <a:gd name="connsiteY1" fmla="*/ 0 h 1216550"/>
              <a:gd name="connsiteX2" fmla="*/ 4344276 w 4659046"/>
              <a:gd name="connsiteY2" fmla="*/ 1216550 h 1216550"/>
              <a:gd name="connsiteX3" fmla="*/ 0 w 4659046"/>
              <a:gd name="connsiteY3" fmla="*/ 1216550 h 1216550"/>
              <a:gd name="connsiteX4" fmla="*/ 0 w 4659046"/>
              <a:gd name="connsiteY4" fmla="*/ 0 h 121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046" h="1216550">
                <a:moveTo>
                  <a:pt x="0" y="0"/>
                </a:moveTo>
                <a:lnTo>
                  <a:pt x="4659046" y="0"/>
                </a:lnTo>
                <a:lnTo>
                  <a:pt x="4344276" y="1216550"/>
                </a:lnTo>
                <a:lnTo>
                  <a:pt x="0" y="1216550"/>
                </a:lnTo>
                <a:lnTo>
                  <a:pt x="0" y="0"/>
                </a:lnTo>
                <a:close/>
              </a:path>
            </a:pathLst>
          </a:cu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DC67D5D-232F-4370-8563-E474040213F2}"/>
              </a:ext>
            </a:extLst>
          </p:cNvPr>
          <p:cNvSpPr/>
          <p:nvPr/>
        </p:nvSpPr>
        <p:spPr bwMode="auto">
          <a:xfrm rot="5400000">
            <a:off x="1587050" y="3646247"/>
            <a:ext cx="3411111" cy="97801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CC796D19-4DD7-488C-B1A4-99369A125301}"/>
              </a:ext>
            </a:extLst>
          </p:cNvPr>
          <p:cNvCxnSpPr>
            <a:cxnSpLocks/>
          </p:cNvCxnSpPr>
          <p:nvPr/>
        </p:nvCxnSpPr>
        <p:spPr>
          <a:xfrm>
            <a:off x="3297499" y="2429697"/>
            <a:ext cx="1069" cy="1216550"/>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C94FB4A-CF34-422A-A17B-486FE74FAF03}"/>
              </a:ext>
            </a:extLst>
          </p:cNvPr>
          <p:cNvCxnSpPr>
            <a:cxnSpLocks/>
          </p:cNvCxnSpPr>
          <p:nvPr/>
        </p:nvCxnSpPr>
        <p:spPr>
          <a:xfrm>
            <a:off x="3292605" y="4624258"/>
            <a:ext cx="1069" cy="1216550"/>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2DD864C-DC7E-4B06-87F5-C8F3FD61BED2}"/>
              </a:ext>
            </a:extLst>
          </p:cNvPr>
          <p:cNvCxnSpPr/>
          <p:nvPr/>
        </p:nvCxnSpPr>
        <p:spPr>
          <a:xfrm flipV="1">
            <a:off x="899820" y="4135252"/>
            <a:ext cx="1903780" cy="1"/>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3F09B30C-D165-4920-BB86-59AF63C5D9E8}"/>
              </a:ext>
            </a:extLst>
          </p:cNvPr>
          <p:cNvCxnSpPr>
            <a:endCxn id="36" idx="0"/>
          </p:cNvCxnSpPr>
          <p:nvPr/>
        </p:nvCxnSpPr>
        <p:spPr>
          <a:xfrm flipH="1">
            <a:off x="3781611" y="4135253"/>
            <a:ext cx="1903780" cy="0"/>
          </a:xfrm>
          <a:prstGeom prst="lin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72D51C19-3E7D-4DA9-8434-0C21725FB115}"/>
              </a:ext>
            </a:extLst>
          </p:cNvPr>
          <p:cNvCxnSpPr>
            <a:cxnSpLocks/>
          </p:cNvCxnSpPr>
          <p:nvPr/>
        </p:nvCxnSpPr>
        <p:spPr>
          <a:xfrm flipH="1">
            <a:off x="2803599" y="3648235"/>
            <a:ext cx="502920" cy="0"/>
          </a:xfrm>
          <a:prstGeom prst="line">
            <a:avLst/>
          </a:prstGeom>
          <a:noFill/>
          <a:ln w="28575">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3B39E69D-94B5-4202-A30F-8189D5FC71B4}"/>
              </a:ext>
            </a:extLst>
          </p:cNvPr>
          <p:cNvCxnSpPr>
            <a:cxnSpLocks/>
          </p:cNvCxnSpPr>
          <p:nvPr/>
        </p:nvCxnSpPr>
        <p:spPr>
          <a:xfrm flipH="1">
            <a:off x="3276703" y="4624258"/>
            <a:ext cx="502920" cy="0"/>
          </a:xfrm>
          <a:prstGeom prst="line">
            <a:avLst/>
          </a:prstGeom>
          <a:noFill/>
          <a:ln w="28575">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473B45B-ED21-468D-A865-B27A44DFE325}"/>
              </a:ext>
            </a:extLst>
          </p:cNvPr>
          <p:cNvCxnSpPr>
            <a:cxnSpLocks/>
          </p:cNvCxnSpPr>
          <p:nvPr/>
        </p:nvCxnSpPr>
        <p:spPr>
          <a:xfrm rot="5400000" flipH="1">
            <a:off x="2561486" y="4365025"/>
            <a:ext cx="502920" cy="0"/>
          </a:xfrm>
          <a:prstGeom prst="line">
            <a:avLst/>
          </a:prstGeom>
          <a:noFill/>
          <a:ln w="28575">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2" name="Graphic 5">
            <a:extLst>
              <a:ext uri="{FF2B5EF4-FFF2-40B4-BE49-F238E27FC236}">
                <a16:creationId xmlns:a16="http://schemas.microsoft.com/office/drawing/2014/main" id="{499DB938-16ED-4C2E-BD08-423EF7F7DD02}"/>
              </a:ext>
            </a:extLst>
          </p:cNvPr>
          <p:cNvGrpSpPr>
            <a:grpSpLocks noChangeAspect="1"/>
          </p:cNvGrpSpPr>
          <p:nvPr/>
        </p:nvGrpSpPr>
        <p:grpSpPr>
          <a:xfrm>
            <a:off x="3876749" y="3745590"/>
            <a:ext cx="517779" cy="274320"/>
            <a:chOff x="1916264" y="-1705631"/>
            <a:chExt cx="2909225" cy="1541311"/>
          </a:xfrm>
        </p:grpSpPr>
        <p:sp>
          <p:nvSpPr>
            <p:cNvPr id="73" name="Freeform: Shape 72">
              <a:extLst>
                <a:ext uri="{FF2B5EF4-FFF2-40B4-BE49-F238E27FC236}">
                  <a16:creationId xmlns:a16="http://schemas.microsoft.com/office/drawing/2014/main" id="{E58DB938-78BD-400F-A8B9-C8B85C69345D}"/>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74" name="Graphic 5">
              <a:extLst>
                <a:ext uri="{FF2B5EF4-FFF2-40B4-BE49-F238E27FC236}">
                  <a16:creationId xmlns:a16="http://schemas.microsoft.com/office/drawing/2014/main" id="{4251A57D-710A-44C3-AC80-6C5538B64769}"/>
                </a:ext>
              </a:extLst>
            </p:cNvPr>
            <p:cNvGrpSpPr/>
            <p:nvPr/>
          </p:nvGrpSpPr>
          <p:grpSpPr>
            <a:xfrm>
              <a:off x="1916264" y="-1705631"/>
              <a:ext cx="2909225" cy="1541349"/>
              <a:chOff x="1916264" y="-1705631"/>
              <a:chExt cx="2909225" cy="1541349"/>
            </a:xfrm>
          </p:grpSpPr>
          <p:sp>
            <p:nvSpPr>
              <p:cNvPr id="83" name="Freeform: Shape 82">
                <a:extLst>
                  <a:ext uri="{FF2B5EF4-FFF2-40B4-BE49-F238E27FC236}">
                    <a16:creationId xmlns:a16="http://schemas.microsoft.com/office/drawing/2014/main" id="{312F1E2B-8D6E-4498-8176-65A2BC971FC3}"/>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D9E53E-6EC8-44F9-A757-EFEBB107EC77}"/>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A227BD3-B69E-479A-B120-896710DD53C8}"/>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75" name="Graphic 5">
              <a:extLst>
                <a:ext uri="{FF2B5EF4-FFF2-40B4-BE49-F238E27FC236}">
                  <a16:creationId xmlns:a16="http://schemas.microsoft.com/office/drawing/2014/main" id="{6714E2D7-09C6-4CBE-B374-49D8B3FCC5A7}"/>
                </a:ext>
              </a:extLst>
            </p:cNvPr>
            <p:cNvGrpSpPr/>
            <p:nvPr/>
          </p:nvGrpSpPr>
          <p:grpSpPr>
            <a:xfrm>
              <a:off x="2097368" y="-1503642"/>
              <a:ext cx="2483476" cy="1137333"/>
              <a:chOff x="2097368" y="-1503642"/>
              <a:chExt cx="2483476" cy="1137333"/>
            </a:xfrm>
            <a:solidFill>
              <a:srgbClr val="FFFFFF"/>
            </a:solidFill>
          </p:grpSpPr>
          <p:sp>
            <p:nvSpPr>
              <p:cNvPr id="76" name="Freeform: Shape 75">
                <a:extLst>
                  <a:ext uri="{FF2B5EF4-FFF2-40B4-BE49-F238E27FC236}">
                    <a16:creationId xmlns:a16="http://schemas.microsoft.com/office/drawing/2014/main" id="{2DD0439E-6EF6-4CD5-97EB-405AEADCB926}"/>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CCC33C3-33AD-47E0-A2B8-5C3F31339DF2}"/>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411587A-B82F-474E-ADF6-5F662B197731}"/>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310CAA8-2425-4C69-972A-CBF5FDB58F73}"/>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E18C990-CCD6-48A4-9B99-D4263CB3503C}"/>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5667DAC-1C6D-4805-A9E5-C7E277A5B4AC}"/>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2A57691-152C-40B3-BAA0-19B6B5B7AB0A}"/>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86" name="Graphic 5">
            <a:extLst>
              <a:ext uri="{FF2B5EF4-FFF2-40B4-BE49-F238E27FC236}">
                <a16:creationId xmlns:a16="http://schemas.microsoft.com/office/drawing/2014/main" id="{095E7546-37CE-4785-986D-F04B42ED4DAB}"/>
              </a:ext>
            </a:extLst>
          </p:cNvPr>
          <p:cNvGrpSpPr>
            <a:grpSpLocks noChangeAspect="1"/>
          </p:cNvGrpSpPr>
          <p:nvPr/>
        </p:nvGrpSpPr>
        <p:grpSpPr>
          <a:xfrm>
            <a:off x="4520747" y="3745590"/>
            <a:ext cx="517779" cy="274320"/>
            <a:chOff x="1916264" y="-1705631"/>
            <a:chExt cx="2909225" cy="1541311"/>
          </a:xfrm>
        </p:grpSpPr>
        <p:sp>
          <p:nvSpPr>
            <p:cNvPr id="87" name="Freeform: Shape 86">
              <a:extLst>
                <a:ext uri="{FF2B5EF4-FFF2-40B4-BE49-F238E27FC236}">
                  <a16:creationId xmlns:a16="http://schemas.microsoft.com/office/drawing/2014/main" id="{89DB1FE8-1488-4FD3-8D91-3AC002C8ED5F}"/>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88" name="Graphic 5">
              <a:extLst>
                <a:ext uri="{FF2B5EF4-FFF2-40B4-BE49-F238E27FC236}">
                  <a16:creationId xmlns:a16="http://schemas.microsoft.com/office/drawing/2014/main" id="{9927D227-3905-4B32-AAD5-9AFD28592DCF}"/>
                </a:ext>
              </a:extLst>
            </p:cNvPr>
            <p:cNvGrpSpPr/>
            <p:nvPr/>
          </p:nvGrpSpPr>
          <p:grpSpPr>
            <a:xfrm>
              <a:off x="1916264" y="-1705631"/>
              <a:ext cx="2909225" cy="1541349"/>
              <a:chOff x="1916264" y="-1705631"/>
              <a:chExt cx="2909225" cy="1541349"/>
            </a:xfrm>
          </p:grpSpPr>
          <p:sp>
            <p:nvSpPr>
              <p:cNvPr id="97" name="Freeform: Shape 96">
                <a:extLst>
                  <a:ext uri="{FF2B5EF4-FFF2-40B4-BE49-F238E27FC236}">
                    <a16:creationId xmlns:a16="http://schemas.microsoft.com/office/drawing/2014/main" id="{E424400E-DC4B-4A54-9883-A78C949CDC0F}"/>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F7D6289-EC1F-4DDD-B75B-6F68A94B3A2B}"/>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6204DE4-E806-4089-ADBF-57697D7695FE}"/>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89" name="Graphic 5">
              <a:extLst>
                <a:ext uri="{FF2B5EF4-FFF2-40B4-BE49-F238E27FC236}">
                  <a16:creationId xmlns:a16="http://schemas.microsoft.com/office/drawing/2014/main" id="{119FAF8B-BF5A-4681-9DA1-1CB6FB81ED59}"/>
                </a:ext>
              </a:extLst>
            </p:cNvPr>
            <p:cNvGrpSpPr/>
            <p:nvPr/>
          </p:nvGrpSpPr>
          <p:grpSpPr>
            <a:xfrm>
              <a:off x="2097368" y="-1503642"/>
              <a:ext cx="2483476" cy="1137333"/>
              <a:chOff x="2097368" y="-1503642"/>
              <a:chExt cx="2483476" cy="1137333"/>
            </a:xfrm>
            <a:solidFill>
              <a:srgbClr val="FFFFFF"/>
            </a:solidFill>
          </p:grpSpPr>
          <p:sp>
            <p:nvSpPr>
              <p:cNvPr id="90" name="Freeform: Shape 89">
                <a:extLst>
                  <a:ext uri="{FF2B5EF4-FFF2-40B4-BE49-F238E27FC236}">
                    <a16:creationId xmlns:a16="http://schemas.microsoft.com/office/drawing/2014/main" id="{5CC76DA4-C52D-4D36-92A8-DE399A5E227C}"/>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8CAF4D1-98B7-4F1D-8DFB-43FF46990C98}"/>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36D6244-ABF9-4047-AA06-0DD399F59C14}"/>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B38D285-D8B9-45B2-86E4-F2C18E3AA635}"/>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C88D13C-E35C-48E7-924B-005084234152}"/>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2AB8E99-86E9-4652-8CDF-0F52CF464387}"/>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FA72A23-4CC5-41F3-BCE9-576CC469ACA6}"/>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100" name="Graphic 5">
            <a:extLst>
              <a:ext uri="{FF2B5EF4-FFF2-40B4-BE49-F238E27FC236}">
                <a16:creationId xmlns:a16="http://schemas.microsoft.com/office/drawing/2014/main" id="{63B5603A-453C-4057-8552-E87EF3098355}"/>
              </a:ext>
            </a:extLst>
          </p:cNvPr>
          <p:cNvGrpSpPr>
            <a:grpSpLocks noChangeAspect="1"/>
          </p:cNvGrpSpPr>
          <p:nvPr/>
        </p:nvGrpSpPr>
        <p:grpSpPr>
          <a:xfrm rot="10800000">
            <a:off x="2131709" y="4245988"/>
            <a:ext cx="517779" cy="274320"/>
            <a:chOff x="1916264" y="-1705631"/>
            <a:chExt cx="2909225" cy="1541311"/>
          </a:xfrm>
        </p:grpSpPr>
        <p:sp>
          <p:nvSpPr>
            <p:cNvPr id="101" name="Freeform: Shape 100">
              <a:extLst>
                <a:ext uri="{FF2B5EF4-FFF2-40B4-BE49-F238E27FC236}">
                  <a16:creationId xmlns:a16="http://schemas.microsoft.com/office/drawing/2014/main" id="{59CC6028-67ED-45FE-879F-AE52B0C21C17}"/>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102" name="Graphic 5">
              <a:extLst>
                <a:ext uri="{FF2B5EF4-FFF2-40B4-BE49-F238E27FC236}">
                  <a16:creationId xmlns:a16="http://schemas.microsoft.com/office/drawing/2014/main" id="{6E7C397F-32BC-4293-AC88-FEFB409A8D71}"/>
                </a:ext>
              </a:extLst>
            </p:cNvPr>
            <p:cNvGrpSpPr/>
            <p:nvPr/>
          </p:nvGrpSpPr>
          <p:grpSpPr>
            <a:xfrm>
              <a:off x="1916264" y="-1705631"/>
              <a:ext cx="2909225" cy="1541349"/>
              <a:chOff x="1916264" y="-1705631"/>
              <a:chExt cx="2909225" cy="1541349"/>
            </a:xfrm>
          </p:grpSpPr>
          <p:sp>
            <p:nvSpPr>
              <p:cNvPr id="111" name="Freeform: Shape 110">
                <a:extLst>
                  <a:ext uri="{FF2B5EF4-FFF2-40B4-BE49-F238E27FC236}">
                    <a16:creationId xmlns:a16="http://schemas.microsoft.com/office/drawing/2014/main" id="{FF19D884-0F3B-44CA-B06B-65269B794781}"/>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accent5">
                  <a:lumMod val="75000"/>
                </a:schemeClr>
              </a:solidFill>
              <a:ln w="384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FF1DED2-D217-4A4D-95F4-5855FA627CF1}"/>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3491BDC-A8E9-4A35-AEBA-5996B0494482}"/>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103" name="Graphic 5">
              <a:extLst>
                <a:ext uri="{FF2B5EF4-FFF2-40B4-BE49-F238E27FC236}">
                  <a16:creationId xmlns:a16="http://schemas.microsoft.com/office/drawing/2014/main" id="{D574D72A-AB26-49AE-8E68-30B394FCD78C}"/>
                </a:ext>
              </a:extLst>
            </p:cNvPr>
            <p:cNvGrpSpPr/>
            <p:nvPr/>
          </p:nvGrpSpPr>
          <p:grpSpPr>
            <a:xfrm>
              <a:off x="2097368" y="-1503642"/>
              <a:ext cx="2483476" cy="1137333"/>
              <a:chOff x="2097368" y="-1503642"/>
              <a:chExt cx="2483476" cy="1137333"/>
            </a:xfrm>
            <a:solidFill>
              <a:srgbClr val="FFFFFF"/>
            </a:solidFill>
          </p:grpSpPr>
          <p:sp>
            <p:nvSpPr>
              <p:cNvPr id="104" name="Freeform: Shape 103">
                <a:extLst>
                  <a:ext uri="{FF2B5EF4-FFF2-40B4-BE49-F238E27FC236}">
                    <a16:creationId xmlns:a16="http://schemas.microsoft.com/office/drawing/2014/main" id="{E490751A-C35F-4519-A6D5-0400B90AD4E8}"/>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00456D9-43AC-453F-8981-3D9485F3FA5C}"/>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BACA2C6-486A-415B-9A8A-72E46D5A684A}"/>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DE3ED34-D351-439D-9C5D-72F87E287A4D}"/>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6709DBA-733A-487C-8C0D-AD896E3A0346}"/>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C028927-0DDF-44B4-8014-F060B858A3A8}"/>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BC8D62B-1BFF-444B-89F3-054F2C88957D}"/>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116" name="Graphic 5">
            <a:extLst>
              <a:ext uri="{FF2B5EF4-FFF2-40B4-BE49-F238E27FC236}">
                <a16:creationId xmlns:a16="http://schemas.microsoft.com/office/drawing/2014/main" id="{1893490B-20C7-4523-B801-0D9C3176F165}"/>
              </a:ext>
            </a:extLst>
          </p:cNvPr>
          <p:cNvGrpSpPr>
            <a:grpSpLocks noChangeAspect="1"/>
          </p:cNvGrpSpPr>
          <p:nvPr/>
        </p:nvGrpSpPr>
        <p:grpSpPr>
          <a:xfrm rot="16200000">
            <a:off x="2771651" y="3134119"/>
            <a:ext cx="517779" cy="274320"/>
            <a:chOff x="1916264" y="-1705631"/>
            <a:chExt cx="2909225" cy="1541311"/>
          </a:xfrm>
        </p:grpSpPr>
        <p:sp>
          <p:nvSpPr>
            <p:cNvPr id="117" name="Freeform: Shape 116">
              <a:extLst>
                <a:ext uri="{FF2B5EF4-FFF2-40B4-BE49-F238E27FC236}">
                  <a16:creationId xmlns:a16="http://schemas.microsoft.com/office/drawing/2014/main" id="{1CF8CBDD-7B24-4395-831E-197E058226F6}"/>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118" name="Graphic 5">
              <a:extLst>
                <a:ext uri="{FF2B5EF4-FFF2-40B4-BE49-F238E27FC236}">
                  <a16:creationId xmlns:a16="http://schemas.microsoft.com/office/drawing/2014/main" id="{3B5A9F8F-BE81-4D2B-87FD-62310FA59B95}"/>
                </a:ext>
              </a:extLst>
            </p:cNvPr>
            <p:cNvGrpSpPr/>
            <p:nvPr/>
          </p:nvGrpSpPr>
          <p:grpSpPr>
            <a:xfrm>
              <a:off x="1916264" y="-1705631"/>
              <a:ext cx="2909225" cy="1541349"/>
              <a:chOff x="1916264" y="-1705631"/>
              <a:chExt cx="2909225" cy="1541349"/>
            </a:xfrm>
          </p:grpSpPr>
          <p:sp>
            <p:nvSpPr>
              <p:cNvPr id="127" name="Freeform: Shape 126">
                <a:extLst>
                  <a:ext uri="{FF2B5EF4-FFF2-40B4-BE49-F238E27FC236}">
                    <a16:creationId xmlns:a16="http://schemas.microsoft.com/office/drawing/2014/main" id="{8A43AF9A-6D79-4D0D-A6E1-2C83C59CC5CB}"/>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234745F-B654-4129-B4FC-CA8A3E3C6393}"/>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1F2FD94-2F5F-4CB4-83BD-6C6725755DCD}"/>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119" name="Graphic 5">
              <a:extLst>
                <a:ext uri="{FF2B5EF4-FFF2-40B4-BE49-F238E27FC236}">
                  <a16:creationId xmlns:a16="http://schemas.microsoft.com/office/drawing/2014/main" id="{CB72E251-86A4-482A-B097-1E4101CF704D}"/>
                </a:ext>
              </a:extLst>
            </p:cNvPr>
            <p:cNvGrpSpPr/>
            <p:nvPr/>
          </p:nvGrpSpPr>
          <p:grpSpPr>
            <a:xfrm>
              <a:off x="2097368" y="-1503642"/>
              <a:ext cx="2483476" cy="1137333"/>
              <a:chOff x="2097368" y="-1503642"/>
              <a:chExt cx="2483476" cy="1137333"/>
            </a:xfrm>
            <a:solidFill>
              <a:srgbClr val="FFFFFF"/>
            </a:solidFill>
          </p:grpSpPr>
          <p:sp>
            <p:nvSpPr>
              <p:cNvPr id="120" name="Freeform: Shape 119">
                <a:extLst>
                  <a:ext uri="{FF2B5EF4-FFF2-40B4-BE49-F238E27FC236}">
                    <a16:creationId xmlns:a16="http://schemas.microsoft.com/office/drawing/2014/main" id="{9AAD24B8-5DAD-459D-90AB-985354275352}"/>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376DD1F-9B4F-46A8-BC51-46331F92AE85}"/>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C6614E6-014C-4B85-A2A6-3D38194527E8}"/>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6D40A86-504E-4A46-8800-D8DB097DC0EB}"/>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E61F386-B9BC-42A5-B60E-D1CBCED95F75}"/>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6011697-B8F1-4D12-B753-59EB4A16559C}"/>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155D64E-CE36-45C0-AFD5-6E9B400B43BE}"/>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130" name="Graphic 5">
            <a:extLst>
              <a:ext uri="{FF2B5EF4-FFF2-40B4-BE49-F238E27FC236}">
                <a16:creationId xmlns:a16="http://schemas.microsoft.com/office/drawing/2014/main" id="{D7735CE1-7C25-4EEC-B1A8-E1FAAECD5316}"/>
              </a:ext>
            </a:extLst>
          </p:cNvPr>
          <p:cNvGrpSpPr>
            <a:grpSpLocks noChangeAspect="1"/>
          </p:cNvGrpSpPr>
          <p:nvPr/>
        </p:nvGrpSpPr>
        <p:grpSpPr>
          <a:xfrm rot="5400000">
            <a:off x="3277758" y="4881800"/>
            <a:ext cx="517779" cy="274320"/>
            <a:chOff x="1916264" y="-1705631"/>
            <a:chExt cx="2909225" cy="1541311"/>
          </a:xfrm>
        </p:grpSpPr>
        <p:sp>
          <p:nvSpPr>
            <p:cNvPr id="131" name="Freeform: Shape 130">
              <a:extLst>
                <a:ext uri="{FF2B5EF4-FFF2-40B4-BE49-F238E27FC236}">
                  <a16:creationId xmlns:a16="http://schemas.microsoft.com/office/drawing/2014/main" id="{5AB29C67-D342-4C98-881D-646F8FC221CC}"/>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132" name="Graphic 5">
              <a:extLst>
                <a:ext uri="{FF2B5EF4-FFF2-40B4-BE49-F238E27FC236}">
                  <a16:creationId xmlns:a16="http://schemas.microsoft.com/office/drawing/2014/main" id="{269D772E-E1BD-4E05-9140-CC05EE217E5D}"/>
                </a:ext>
              </a:extLst>
            </p:cNvPr>
            <p:cNvGrpSpPr/>
            <p:nvPr/>
          </p:nvGrpSpPr>
          <p:grpSpPr>
            <a:xfrm>
              <a:off x="1916264" y="-1705631"/>
              <a:ext cx="2909225" cy="1541349"/>
              <a:chOff x="1916264" y="-1705631"/>
              <a:chExt cx="2909225" cy="1541349"/>
            </a:xfrm>
          </p:grpSpPr>
          <p:sp>
            <p:nvSpPr>
              <p:cNvPr id="141" name="Freeform: Shape 140">
                <a:extLst>
                  <a:ext uri="{FF2B5EF4-FFF2-40B4-BE49-F238E27FC236}">
                    <a16:creationId xmlns:a16="http://schemas.microsoft.com/office/drawing/2014/main" id="{622FA064-6868-45DF-B2FF-17D5AEA07164}"/>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BDFAC1E-B6A8-416D-91DF-29733EC13A60}"/>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4D991F8-665B-4892-BA12-14BC81686483}"/>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133" name="Graphic 5">
              <a:extLst>
                <a:ext uri="{FF2B5EF4-FFF2-40B4-BE49-F238E27FC236}">
                  <a16:creationId xmlns:a16="http://schemas.microsoft.com/office/drawing/2014/main" id="{2B478D75-C3FA-475E-8D92-CDBAA702F9E1}"/>
                </a:ext>
              </a:extLst>
            </p:cNvPr>
            <p:cNvGrpSpPr/>
            <p:nvPr/>
          </p:nvGrpSpPr>
          <p:grpSpPr>
            <a:xfrm>
              <a:off x="2097368" y="-1503642"/>
              <a:ext cx="2483476" cy="1137333"/>
              <a:chOff x="2097368" y="-1503642"/>
              <a:chExt cx="2483476" cy="1137333"/>
            </a:xfrm>
            <a:solidFill>
              <a:srgbClr val="FFFFFF"/>
            </a:solidFill>
          </p:grpSpPr>
          <p:sp>
            <p:nvSpPr>
              <p:cNvPr id="134" name="Freeform: Shape 133">
                <a:extLst>
                  <a:ext uri="{FF2B5EF4-FFF2-40B4-BE49-F238E27FC236}">
                    <a16:creationId xmlns:a16="http://schemas.microsoft.com/office/drawing/2014/main" id="{8F594C5F-B548-4F14-B19A-991E9C0E21DD}"/>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DBF1D1E-43AA-4536-966A-7A560F983B82}"/>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F2AAB7D-C2A3-4CB0-BACB-811F3B6B301E}"/>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0C9753C-0046-4C80-B7B4-E2FF92D04BAF}"/>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ACEC6DE-58EB-4FA3-BA55-995EE40F2188}"/>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F13CE4A-A426-46FF-BDBC-2C0EA644CB46}"/>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ED207DA-D0C7-450A-B6F9-1F2AB539E6FC}"/>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145" name="Graphic 5">
            <a:extLst>
              <a:ext uri="{FF2B5EF4-FFF2-40B4-BE49-F238E27FC236}">
                <a16:creationId xmlns:a16="http://schemas.microsoft.com/office/drawing/2014/main" id="{8FA43650-0278-4EFA-A8E1-F61618DF8B6A}"/>
              </a:ext>
            </a:extLst>
          </p:cNvPr>
          <p:cNvGrpSpPr>
            <a:grpSpLocks noChangeAspect="1"/>
          </p:cNvGrpSpPr>
          <p:nvPr/>
        </p:nvGrpSpPr>
        <p:grpSpPr>
          <a:xfrm rot="10800000">
            <a:off x="1468247" y="4245988"/>
            <a:ext cx="517779" cy="274320"/>
            <a:chOff x="1916264" y="-1705631"/>
            <a:chExt cx="2909225" cy="1541311"/>
          </a:xfrm>
        </p:grpSpPr>
        <p:sp>
          <p:nvSpPr>
            <p:cNvPr id="146" name="Freeform: Shape 145">
              <a:extLst>
                <a:ext uri="{FF2B5EF4-FFF2-40B4-BE49-F238E27FC236}">
                  <a16:creationId xmlns:a16="http://schemas.microsoft.com/office/drawing/2014/main" id="{0E05D78B-C836-475D-945F-413E31932372}"/>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147" name="Graphic 5">
              <a:extLst>
                <a:ext uri="{FF2B5EF4-FFF2-40B4-BE49-F238E27FC236}">
                  <a16:creationId xmlns:a16="http://schemas.microsoft.com/office/drawing/2014/main" id="{734F4075-A5F3-4932-894A-17D64502F754}"/>
                </a:ext>
              </a:extLst>
            </p:cNvPr>
            <p:cNvGrpSpPr/>
            <p:nvPr/>
          </p:nvGrpSpPr>
          <p:grpSpPr>
            <a:xfrm>
              <a:off x="1916264" y="-1705631"/>
              <a:ext cx="2909225" cy="1541349"/>
              <a:chOff x="1916264" y="-1705631"/>
              <a:chExt cx="2909225" cy="1541349"/>
            </a:xfrm>
          </p:grpSpPr>
          <p:sp>
            <p:nvSpPr>
              <p:cNvPr id="156" name="Freeform: Shape 155">
                <a:extLst>
                  <a:ext uri="{FF2B5EF4-FFF2-40B4-BE49-F238E27FC236}">
                    <a16:creationId xmlns:a16="http://schemas.microsoft.com/office/drawing/2014/main" id="{52ABD554-FA11-4ED9-845A-4551626B867F}"/>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1">
                  <a:lumMod val="75000"/>
                  <a:lumOff val="25000"/>
                </a:schemeClr>
              </a:solidFill>
              <a:ln w="384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C8C836D-D016-4A3D-8A38-B0AB773E27B5}"/>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62B3A06-273E-413B-9699-1E838A1D64F8}"/>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148" name="Graphic 5">
              <a:extLst>
                <a:ext uri="{FF2B5EF4-FFF2-40B4-BE49-F238E27FC236}">
                  <a16:creationId xmlns:a16="http://schemas.microsoft.com/office/drawing/2014/main" id="{5C5E8905-AB7F-4D1E-82CF-FAC8D3D6A88A}"/>
                </a:ext>
              </a:extLst>
            </p:cNvPr>
            <p:cNvGrpSpPr/>
            <p:nvPr/>
          </p:nvGrpSpPr>
          <p:grpSpPr>
            <a:xfrm>
              <a:off x="2097368" y="-1503642"/>
              <a:ext cx="2483476" cy="1137333"/>
              <a:chOff x="2097368" y="-1503642"/>
              <a:chExt cx="2483476" cy="1137333"/>
            </a:xfrm>
            <a:solidFill>
              <a:srgbClr val="FFFFFF"/>
            </a:solidFill>
          </p:grpSpPr>
          <p:sp>
            <p:nvSpPr>
              <p:cNvPr id="149" name="Freeform: Shape 148">
                <a:extLst>
                  <a:ext uri="{FF2B5EF4-FFF2-40B4-BE49-F238E27FC236}">
                    <a16:creationId xmlns:a16="http://schemas.microsoft.com/office/drawing/2014/main" id="{8D3EFEF5-574B-4738-9918-84DAA1721316}"/>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5B42179-590D-47AE-A6AB-88821E9E2863}"/>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B020982-56F4-4228-9E10-C49574D1F07B}"/>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CBF17060-2AC3-4E5C-82BD-FD3C9EC56DE8}"/>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0293C0-D89A-4618-860F-4EAF5D228FF0}"/>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23438EA-9DC0-467D-AA6A-89ED4B285BDF}"/>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0F9CD7E-C059-47FF-A381-779626BE282B}"/>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grpSp>
        <p:nvGrpSpPr>
          <p:cNvPr id="169" name="Group 168">
            <a:extLst>
              <a:ext uri="{FF2B5EF4-FFF2-40B4-BE49-F238E27FC236}">
                <a16:creationId xmlns:a16="http://schemas.microsoft.com/office/drawing/2014/main" id="{653A6CC4-441B-4812-BFAF-59495D314B1B}"/>
              </a:ext>
            </a:extLst>
          </p:cNvPr>
          <p:cNvGrpSpPr/>
          <p:nvPr/>
        </p:nvGrpSpPr>
        <p:grpSpPr>
          <a:xfrm>
            <a:off x="2890232" y="3640461"/>
            <a:ext cx="898737" cy="907389"/>
            <a:chOff x="3405233" y="3405323"/>
            <a:chExt cx="898737" cy="907389"/>
          </a:xfrm>
        </p:grpSpPr>
        <p:cxnSp>
          <p:nvCxnSpPr>
            <p:cNvPr id="47" name="Straight Connector 46">
              <a:extLst>
                <a:ext uri="{FF2B5EF4-FFF2-40B4-BE49-F238E27FC236}">
                  <a16:creationId xmlns:a16="http://schemas.microsoft.com/office/drawing/2014/main" id="{8901A505-170C-4391-A4C6-8CEBCD6733EA}"/>
                </a:ext>
              </a:extLst>
            </p:cNvPr>
            <p:cNvCxnSpPr>
              <a:cxnSpLocks/>
            </p:cNvCxnSpPr>
            <p:nvPr/>
          </p:nvCxnSpPr>
          <p:spPr>
            <a:xfrm rot="5400000" flipH="1">
              <a:off x="4052510" y="3656783"/>
              <a:ext cx="502920" cy="0"/>
            </a:xfrm>
            <a:prstGeom prst="line">
              <a:avLst/>
            </a:prstGeom>
            <a:noFill/>
            <a:ln w="28575">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7" name="Octagon 166">
              <a:extLst>
                <a:ext uri="{FF2B5EF4-FFF2-40B4-BE49-F238E27FC236}">
                  <a16:creationId xmlns:a16="http://schemas.microsoft.com/office/drawing/2014/main" id="{EDDB4BF1-4BC5-4169-AC79-8449EDEB8D4B}"/>
                </a:ext>
              </a:extLst>
            </p:cNvPr>
            <p:cNvSpPr/>
            <p:nvPr/>
          </p:nvSpPr>
          <p:spPr bwMode="auto">
            <a:xfrm>
              <a:off x="3405233" y="3479900"/>
              <a:ext cx="832812" cy="832812"/>
            </a:xfrm>
            <a:prstGeom prst="octagon">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6921099C-C80B-4A8F-8580-1BA09604A456}"/>
                </a:ext>
              </a:extLst>
            </p:cNvPr>
            <p:cNvSpPr/>
            <p:nvPr/>
          </p:nvSpPr>
          <p:spPr bwMode="auto">
            <a:xfrm>
              <a:off x="3689447" y="3623397"/>
              <a:ext cx="270260" cy="592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a:extLst>
                <a:ext uri="{FF2B5EF4-FFF2-40B4-BE49-F238E27FC236}">
                  <a16:creationId xmlns:a16="http://schemas.microsoft.com/office/drawing/2014/main" id="{977BE036-F3D7-4CA5-86B5-AEF57267241C}"/>
                </a:ext>
              </a:extLst>
            </p:cNvPr>
            <p:cNvSpPr/>
            <p:nvPr/>
          </p:nvSpPr>
          <p:spPr bwMode="auto">
            <a:xfrm>
              <a:off x="3746630" y="3654189"/>
              <a:ext cx="149305" cy="149304"/>
            </a:xfrm>
            <a:prstGeom prst="ellipse">
              <a:avLst/>
            </a:prstGeom>
            <a:solidFill>
              <a:srgbClr val="D927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a:extLst>
                <a:ext uri="{FF2B5EF4-FFF2-40B4-BE49-F238E27FC236}">
                  <a16:creationId xmlns:a16="http://schemas.microsoft.com/office/drawing/2014/main" id="{B77A8D83-FDA4-49E8-A90D-380D540B6497}"/>
                </a:ext>
              </a:extLst>
            </p:cNvPr>
            <p:cNvSpPr/>
            <p:nvPr/>
          </p:nvSpPr>
          <p:spPr bwMode="auto">
            <a:xfrm>
              <a:off x="3746630" y="3831172"/>
              <a:ext cx="149305" cy="149304"/>
            </a:xfrm>
            <a:prstGeom prst="ellipse">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9F446F45-271F-49FD-8961-0D1F8F5EA44D}"/>
                </a:ext>
              </a:extLst>
            </p:cNvPr>
            <p:cNvSpPr/>
            <p:nvPr/>
          </p:nvSpPr>
          <p:spPr bwMode="auto">
            <a:xfrm>
              <a:off x="3746630" y="4008155"/>
              <a:ext cx="149305" cy="149304"/>
            </a:xfrm>
            <a:prstGeom prst="ellipse">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09FFF336-EBBD-42B8-8921-276C9A4E3395}"/>
                </a:ext>
              </a:extLst>
            </p:cNvPr>
            <p:cNvSpPr/>
            <p:nvPr/>
          </p:nvSpPr>
          <p:spPr bwMode="auto">
            <a:xfrm>
              <a:off x="3631340" y="3595899"/>
              <a:ext cx="386474" cy="487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8" name="Graphic 5">
            <a:extLst>
              <a:ext uri="{FF2B5EF4-FFF2-40B4-BE49-F238E27FC236}">
                <a16:creationId xmlns:a16="http://schemas.microsoft.com/office/drawing/2014/main" id="{47B3D4F2-C264-4C6E-920E-F114816EC28A}"/>
              </a:ext>
            </a:extLst>
          </p:cNvPr>
          <p:cNvGrpSpPr>
            <a:grpSpLocks noChangeAspect="1"/>
          </p:cNvGrpSpPr>
          <p:nvPr/>
        </p:nvGrpSpPr>
        <p:grpSpPr>
          <a:xfrm>
            <a:off x="9905121" y="3746358"/>
            <a:ext cx="517779" cy="274320"/>
            <a:chOff x="1916264" y="-1705631"/>
            <a:chExt cx="2909225" cy="1541311"/>
          </a:xfrm>
        </p:grpSpPr>
        <p:sp>
          <p:nvSpPr>
            <p:cNvPr id="369" name="Freeform: Shape 368">
              <a:extLst>
                <a:ext uri="{FF2B5EF4-FFF2-40B4-BE49-F238E27FC236}">
                  <a16:creationId xmlns:a16="http://schemas.microsoft.com/office/drawing/2014/main" id="{25C52E7D-2163-434D-BC22-B32A5C6BCC8B}"/>
                </a:ext>
              </a:extLst>
            </p:cNvPr>
            <p:cNvSpPr/>
            <p:nvPr/>
          </p:nvSpPr>
          <p:spPr>
            <a:xfrm>
              <a:off x="3187845" y="-1358489"/>
              <a:ext cx="1082732" cy="836161"/>
            </a:xfrm>
            <a:custGeom>
              <a:avLst/>
              <a:gdLst>
                <a:gd name="connsiteX0" fmla="*/ 908141 w 1082732"/>
                <a:gd name="connsiteY0" fmla="*/ 836161 h 836161"/>
                <a:gd name="connsiteX1" fmla="*/ 174631 w 1082732"/>
                <a:gd name="connsiteY1" fmla="*/ 836161 h 836161"/>
                <a:gd name="connsiteX2" fmla="*/ 0 w 1082732"/>
                <a:gd name="connsiteY2" fmla="*/ 661531 h 836161"/>
                <a:gd name="connsiteX3" fmla="*/ 0 w 1082732"/>
                <a:gd name="connsiteY3" fmla="*/ 174631 h 836161"/>
                <a:gd name="connsiteX4" fmla="*/ 174631 w 1082732"/>
                <a:gd name="connsiteY4" fmla="*/ 0 h 836161"/>
                <a:gd name="connsiteX5" fmla="*/ 908102 w 1082732"/>
                <a:gd name="connsiteY5" fmla="*/ 0 h 836161"/>
                <a:gd name="connsiteX6" fmla="*/ 1082733 w 1082732"/>
                <a:gd name="connsiteY6" fmla="*/ 174631 h 836161"/>
                <a:gd name="connsiteX7" fmla="*/ 1082733 w 1082732"/>
                <a:gd name="connsiteY7" fmla="*/ 661492 h 836161"/>
                <a:gd name="connsiteX8" fmla="*/ 908141 w 1082732"/>
                <a:gd name="connsiteY8" fmla="*/ 836161 h 83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732" h="836161">
                  <a:moveTo>
                    <a:pt x="908141" y="836161"/>
                  </a:moveTo>
                  <a:lnTo>
                    <a:pt x="174631" y="836161"/>
                  </a:lnTo>
                  <a:cubicBezTo>
                    <a:pt x="78568" y="836161"/>
                    <a:pt x="0" y="757554"/>
                    <a:pt x="0" y="661531"/>
                  </a:cubicBezTo>
                  <a:lnTo>
                    <a:pt x="0" y="174631"/>
                  </a:lnTo>
                  <a:cubicBezTo>
                    <a:pt x="0" y="78568"/>
                    <a:pt x="78607" y="0"/>
                    <a:pt x="174631" y="0"/>
                  </a:cubicBezTo>
                  <a:lnTo>
                    <a:pt x="908102" y="0"/>
                  </a:lnTo>
                  <a:cubicBezTo>
                    <a:pt x="1004164" y="0"/>
                    <a:pt x="1082733" y="78607"/>
                    <a:pt x="1082733" y="174631"/>
                  </a:cubicBezTo>
                  <a:lnTo>
                    <a:pt x="1082733" y="661492"/>
                  </a:lnTo>
                  <a:cubicBezTo>
                    <a:pt x="1082771" y="757554"/>
                    <a:pt x="1004164" y="836161"/>
                    <a:pt x="908141" y="836161"/>
                  </a:cubicBezTo>
                  <a:close/>
                </a:path>
              </a:pathLst>
            </a:custGeom>
            <a:noFill/>
            <a:ln w="3848" cap="flat">
              <a:solidFill>
                <a:srgbClr val="000000"/>
              </a:solidFill>
              <a:prstDash val="solid"/>
              <a:miter/>
            </a:ln>
          </p:spPr>
          <p:txBody>
            <a:bodyPr rtlCol="0" anchor="ctr"/>
            <a:lstStyle/>
            <a:p>
              <a:endParaRPr lang="en-US"/>
            </a:p>
          </p:txBody>
        </p:sp>
        <p:grpSp>
          <p:nvGrpSpPr>
            <p:cNvPr id="370" name="Graphic 5">
              <a:extLst>
                <a:ext uri="{FF2B5EF4-FFF2-40B4-BE49-F238E27FC236}">
                  <a16:creationId xmlns:a16="http://schemas.microsoft.com/office/drawing/2014/main" id="{018DC6AD-A8F6-4199-B62C-5A02BFE8A5A1}"/>
                </a:ext>
              </a:extLst>
            </p:cNvPr>
            <p:cNvGrpSpPr/>
            <p:nvPr/>
          </p:nvGrpSpPr>
          <p:grpSpPr>
            <a:xfrm>
              <a:off x="1916264" y="-1705631"/>
              <a:ext cx="2909225" cy="1541349"/>
              <a:chOff x="1916264" y="-1705631"/>
              <a:chExt cx="2909225" cy="1541349"/>
            </a:xfrm>
          </p:grpSpPr>
          <p:sp>
            <p:nvSpPr>
              <p:cNvPr id="379" name="Freeform: Shape 378">
                <a:extLst>
                  <a:ext uri="{FF2B5EF4-FFF2-40B4-BE49-F238E27FC236}">
                    <a16:creationId xmlns:a16="http://schemas.microsoft.com/office/drawing/2014/main" id="{7FE8B16C-5709-46D5-A8DA-187C167AF764}"/>
                  </a:ext>
                </a:extLst>
              </p:cNvPr>
              <p:cNvSpPr/>
              <p:nvPr/>
            </p:nvSpPr>
            <p:spPr>
              <a:xfrm>
                <a:off x="1916264" y="-1705631"/>
                <a:ext cx="2909225" cy="1541349"/>
              </a:xfrm>
              <a:custGeom>
                <a:avLst/>
                <a:gdLst>
                  <a:gd name="connsiteX0" fmla="*/ 2478313 w 2909225"/>
                  <a:gd name="connsiteY0" fmla="*/ 129085 h 1541349"/>
                  <a:gd name="connsiteX1" fmla="*/ 963705 w 2909225"/>
                  <a:gd name="connsiteY1" fmla="*/ 129085 h 1541349"/>
                  <a:gd name="connsiteX2" fmla="*/ 963435 w 2909225"/>
                  <a:gd name="connsiteY2" fmla="*/ 94405 h 1541349"/>
                  <a:gd name="connsiteX3" fmla="*/ 963435 w 2909225"/>
                  <a:gd name="connsiteY3" fmla="*/ 94405 h 1541349"/>
                  <a:gd name="connsiteX4" fmla="*/ 932917 w 2909225"/>
                  <a:gd name="connsiteY4" fmla="*/ 0 h 1541349"/>
                  <a:gd name="connsiteX5" fmla="*/ 922321 w 2909225"/>
                  <a:gd name="connsiteY5" fmla="*/ 0 h 1541349"/>
                  <a:gd name="connsiteX6" fmla="*/ 857354 w 2909225"/>
                  <a:gd name="connsiteY6" fmla="*/ 94405 h 1541349"/>
                  <a:gd name="connsiteX7" fmla="*/ 857354 w 2909225"/>
                  <a:gd name="connsiteY7" fmla="*/ 94405 h 1541349"/>
                  <a:gd name="connsiteX8" fmla="*/ 861940 w 2909225"/>
                  <a:gd name="connsiteY8" fmla="*/ 129085 h 1541349"/>
                  <a:gd name="connsiteX9" fmla="*/ 579533 w 2909225"/>
                  <a:gd name="connsiteY9" fmla="*/ 129085 h 1541349"/>
                  <a:gd name="connsiteX10" fmla="*/ 156867 w 2909225"/>
                  <a:gd name="connsiteY10" fmla="*/ 271849 h 1541349"/>
                  <a:gd name="connsiteX11" fmla="*/ 199137 w 2909225"/>
                  <a:gd name="connsiteY11" fmla="*/ 364828 h 1541349"/>
                  <a:gd name="connsiteX12" fmla="*/ 151742 w 2909225"/>
                  <a:gd name="connsiteY12" fmla="*/ 493798 h 1541349"/>
                  <a:gd name="connsiteX13" fmla="*/ 58339 w 2909225"/>
                  <a:gd name="connsiteY13" fmla="*/ 536993 h 1541349"/>
                  <a:gd name="connsiteX14" fmla="*/ 58339 w 2909225"/>
                  <a:gd name="connsiteY14" fmla="*/ 536993 h 1541349"/>
                  <a:gd name="connsiteX15" fmla="*/ 25316 w 2909225"/>
                  <a:gd name="connsiteY15" fmla="*/ 512293 h 1541349"/>
                  <a:gd name="connsiteX16" fmla="*/ 0 w 2909225"/>
                  <a:gd name="connsiteY16" fmla="*/ 735591 h 1541349"/>
                  <a:gd name="connsiteX17" fmla="*/ 0 w 2909225"/>
                  <a:gd name="connsiteY17" fmla="*/ 826181 h 1541349"/>
                  <a:gd name="connsiteX18" fmla="*/ 20769 w 2909225"/>
                  <a:gd name="connsiteY18" fmla="*/ 1035877 h 1541349"/>
                  <a:gd name="connsiteX19" fmla="*/ 58377 w 2909225"/>
                  <a:gd name="connsiteY19" fmla="*/ 1004318 h 1541349"/>
                  <a:gd name="connsiteX20" fmla="*/ 58377 w 2909225"/>
                  <a:gd name="connsiteY20" fmla="*/ 1004318 h 1541349"/>
                  <a:gd name="connsiteX21" fmla="*/ 151781 w 2909225"/>
                  <a:gd name="connsiteY21" fmla="*/ 1047514 h 1541349"/>
                  <a:gd name="connsiteX22" fmla="*/ 199176 w 2909225"/>
                  <a:gd name="connsiteY22" fmla="*/ 1176483 h 1541349"/>
                  <a:gd name="connsiteX23" fmla="*/ 155981 w 2909225"/>
                  <a:gd name="connsiteY23" fmla="*/ 1269886 h 1541349"/>
                  <a:gd name="connsiteX24" fmla="*/ 155981 w 2909225"/>
                  <a:gd name="connsiteY24" fmla="*/ 1269886 h 1541349"/>
                  <a:gd name="connsiteX25" fmla="*/ 142841 w 2909225"/>
                  <a:gd name="connsiteY25" fmla="*/ 1273316 h 1541349"/>
                  <a:gd name="connsiteX26" fmla="*/ 559072 w 2909225"/>
                  <a:gd name="connsiteY26" fmla="*/ 1412265 h 1541349"/>
                  <a:gd name="connsiteX27" fmla="*/ 861940 w 2909225"/>
                  <a:gd name="connsiteY27" fmla="*/ 1412265 h 1541349"/>
                  <a:gd name="connsiteX28" fmla="*/ 857354 w 2909225"/>
                  <a:gd name="connsiteY28" fmla="*/ 1446944 h 1541349"/>
                  <a:gd name="connsiteX29" fmla="*/ 857354 w 2909225"/>
                  <a:gd name="connsiteY29" fmla="*/ 1446944 h 1541349"/>
                  <a:gd name="connsiteX30" fmla="*/ 922321 w 2909225"/>
                  <a:gd name="connsiteY30" fmla="*/ 1541350 h 1541349"/>
                  <a:gd name="connsiteX31" fmla="*/ 932917 w 2909225"/>
                  <a:gd name="connsiteY31" fmla="*/ 1541350 h 1541349"/>
                  <a:gd name="connsiteX32" fmla="*/ 963435 w 2909225"/>
                  <a:gd name="connsiteY32" fmla="*/ 1446944 h 1541349"/>
                  <a:gd name="connsiteX33" fmla="*/ 963435 w 2909225"/>
                  <a:gd name="connsiteY33" fmla="*/ 1446944 h 1541349"/>
                  <a:gd name="connsiteX34" fmla="*/ 963705 w 2909225"/>
                  <a:gd name="connsiteY34" fmla="*/ 1412265 h 1541349"/>
                  <a:gd name="connsiteX35" fmla="*/ 2478313 w 2909225"/>
                  <a:gd name="connsiteY35" fmla="*/ 1412265 h 1541349"/>
                  <a:gd name="connsiteX36" fmla="*/ 2909225 w 2909225"/>
                  <a:gd name="connsiteY36" fmla="*/ 904249 h 1541349"/>
                  <a:gd name="connsiteX37" fmla="*/ 2909225 w 2909225"/>
                  <a:gd name="connsiteY37" fmla="*/ 637024 h 1541349"/>
                  <a:gd name="connsiteX38" fmla="*/ 2478313 w 2909225"/>
                  <a:gd name="connsiteY38" fmla="*/ 129085 h 15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09225" h="1541349">
                    <a:moveTo>
                      <a:pt x="2478313" y="129085"/>
                    </a:moveTo>
                    <a:lnTo>
                      <a:pt x="963705" y="129085"/>
                    </a:lnTo>
                    <a:cubicBezTo>
                      <a:pt x="963743" y="118334"/>
                      <a:pt x="963435" y="106620"/>
                      <a:pt x="963435" y="94405"/>
                    </a:cubicBezTo>
                    <a:lnTo>
                      <a:pt x="963435" y="94405"/>
                    </a:lnTo>
                    <a:cubicBezTo>
                      <a:pt x="963435" y="42502"/>
                      <a:pt x="968676" y="0"/>
                      <a:pt x="932917" y="0"/>
                    </a:cubicBezTo>
                    <a:lnTo>
                      <a:pt x="922321" y="0"/>
                    </a:lnTo>
                    <a:cubicBezTo>
                      <a:pt x="886601" y="0"/>
                      <a:pt x="857354" y="42463"/>
                      <a:pt x="857354" y="94405"/>
                    </a:cubicBezTo>
                    <a:lnTo>
                      <a:pt x="857354" y="94405"/>
                    </a:lnTo>
                    <a:cubicBezTo>
                      <a:pt x="857354" y="106620"/>
                      <a:pt x="859011" y="118334"/>
                      <a:pt x="861940" y="129085"/>
                    </a:cubicBezTo>
                    <a:lnTo>
                      <a:pt x="579533" y="129085"/>
                    </a:lnTo>
                    <a:cubicBezTo>
                      <a:pt x="383902" y="129085"/>
                      <a:pt x="247804" y="182877"/>
                      <a:pt x="156867" y="271849"/>
                    </a:cubicBezTo>
                    <a:cubicBezTo>
                      <a:pt x="193820" y="285990"/>
                      <a:pt x="212817" y="327606"/>
                      <a:pt x="199137" y="364828"/>
                    </a:cubicBezTo>
                    <a:lnTo>
                      <a:pt x="151742" y="493798"/>
                    </a:lnTo>
                    <a:cubicBezTo>
                      <a:pt x="137947" y="531367"/>
                      <a:pt x="95908" y="550788"/>
                      <a:pt x="58339" y="536993"/>
                    </a:cubicBezTo>
                    <a:lnTo>
                      <a:pt x="58339" y="536993"/>
                    </a:lnTo>
                    <a:cubicBezTo>
                      <a:pt x="44698" y="531984"/>
                      <a:pt x="33446" y="523198"/>
                      <a:pt x="25316" y="512293"/>
                    </a:cubicBezTo>
                    <a:cubicBezTo>
                      <a:pt x="7745" y="581498"/>
                      <a:pt x="0" y="656830"/>
                      <a:pt x="0" y="735591"/>
                    </a:cubicBezTo>
                    <a:lnTo>
                      <a:pt x="0" y="826181"/>
                    </a:lnTo>
                    <a:cubicBezTo>
                      <a:pt x="0" y="899972"/>
                      <a:pt x="6088" y="970679"/>
                      <a:pt x="20769" y="1035877"/>
                    </a:cubicBezTo>
                    <a:cubicBezTo>
                      <a:pt x="29015" y="1021774"/>
                      <a:pt x="41962" y="1010329"/>
                      <a:pt x="58377" y="1004318"/>
                    </a:cubicBezTo>
                    <a:lnTo>
                      <a:pt x="58377" y="1004318"/>
                    </a:lnTo>
                    <a:cubicBezTo>
                      <a:pt x="95947" y="990524"/>
                      <a:pt x="137947" y="1009944"/>
                      <a:pt x="151781" y="1047514"/>
                    </a:cubicBezTo>
                    <a:lnTo>
                      <a:pt x="199176" y="1176483"/>
                    </a:lnTo>
                    <a:cubicBezTo>
                      <a:pt x="212971" y="1214052"/>
                      <a:pt x="193550" y="1256053"/>
                      <a:pt x="155981" y="1269886"/>
                    </a:cubicBezTo>
                    <a:lnTo>
                      <a:pt x="155981" y="1269886"/>
                    </a:lnTo>
                    <a:cubicBezTo>
                      <a:pt x="151665" y="1271466"/>
                      <a:pt x="147272" y="1272584"/>
                      <a:pt x="142841" y="1273316"/>
                    </a:cubicBezTo>
                    <a:cubicBezTo>
                      <a:pt x="229039" y="1359860"/>
                      <a:pt x="361476" y="1412265"/>
                      <a:pt x="559072" y="1412265"/>
                    </a:cubicBezTo>
                    <a:lnTo>
                      <a:pt x="861940" y="1412265"/>
                    </a:lnTo>
                    <a:cubicBezTo>
                      <a:pt x="858973" y="1423015"/>
                      <a:pt x="857354" y="1434729"/>
                      <a:pt x="857354" y="1446944"/>
                    </a:cubicBezTo>
                    <a:lnTo>
                      <a:pt x="857354" y="1446944"/>
                    </a:lnTo>
                    <a:cubicBezTo>
                      <a:pt x="857354" y="1498848"/>
                      <a:pt x="886601" y="1541350"/>
                      <a:pt x="922321" y="1541350"/>
                    </a:cubicBezTo>
                    <a:lnTo>
                      <a:pt x="932917" y="1541350"/>
                    </a:lnTo>
                    <a:cubicBezTo>
                      <a:pt x="968637" y="1541350"/>
                      <a:pt x="963435" y="1498848"/>
                      <a:pt x="963435" y="1446944"/>
                    </a:cubicBezTo>
                    <a:lnTo>
                      <a:pt x="963435" y="1446944"/>
                    </a:lnTo>
                    <a:cubicBezTo>
                      <a:pt x="963435" y="1434729"/>
                      <a:pt x="963705" y="1423015"/>
                      <a:pt x="963705" y="1412265"/>
                    </a:cubicBezTo>
                    <a:lnTo>
                      <a:pt x="2478313" y="1412265"/>
                    </a:lnTo>
                    <a:cubicBezTo>
                      <a:pt x="2893812" y="1412226"/>
                      <a:pt x="2909225" y="1183650"/>
                      <a:pt x="2909225" y="904249"/>
                    </a:cubicBezTo>
                    <a:lnTo>
                      <a:pt x="2909225" y="637024"/>
                    </a:lnTo>
                    <a:cubicBezTo>
                      <a:pt x="2909225" y="357661"/>
                      <a:pt x="2866839" y="129085"/>
                      <a:pt x="2478313" y="129085"/>
                    </a:cubicBezTo>
                    <a:close/>
                  </a:path>
                </a:pathLst>
              </a:custGeom>
              <a:solidFill>
                <a:schemeClr val="tx2"/>
              </a:solidFill>
              <a:ln w="384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52BDC4B-249B-4FC1-AD3A-9B5C44D3F93F}"/>
                  </a:ext>
                </a:extLst>
              </p:cNvPr>
              <p:cNvSpPr/>
              <p:nvPr/>
            </p:nvSpPr>
            <p:spPr>
              <a:xfrm>
                <a:off x="1941618" y="-1433782"/>
                <a:ext cx="178261" cy="269586"/>
              </a:xfrm>
              <a:custGeom>
                <a:avLst/>
                <a:gdLst>
                  <a:gd name="connsiteX0" fmla="*/ 33023 w 178261"/>
                  <a:gd name="connsiteY0" fmla="*/ 265144 h 269586"/>
                  <a:gd name="connsiteX1" fmla="*/ 33023 w 178261"/>
                  <a:gd name="connsiteY1" fmla="*/ 265144 h 269586"/>
                  <a:gd name="connsiteX2" fmla="*/ 126426 w 178261"/>
                  <a:gd name="connsiteY2" fmla="*/ 221949 h 269586"/>
                  <a:gd name="connsiteX3" fmla="*/ 173821 w 178261"/>
                  <a:gd name="connsiteY3" fmla="*/ 92980 h 269586"/>
                  <a:gd name="connsiteX4" fmla="*/ 131551 w 178261"/>
                  <a:gd name="connsiteY4" fmla="*/ 0 h 269586"/>
                  <a:gd name="connsiteX5" fmla="*/ 0 w 178261"/>
                  <a:gd name="connsiteY5" fmla="*/ 240445 h 269586"/>
                  <a:gd name="connsiteX6" fmla="*/ 33023 w 178261"/>
                  <a:gd name="connsiteY6" fmla="*/ 265144 h 26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1" h="269586">
                    <a:moveTo>
                      <a:pt x="33023" y="265144"/>
                    </a:moveTo>
                    <a:lnTo>
                      <a:pt x="33023" y="265144"/>
                    </a:lnTo>
                    <a:cubicBezTo>
                      <a:pt x="70592" y="278939"/>
                      <a:pt x="112593" y="259518"/>
                      <a:pt x="126426" y="221949"/>
                    </a:cubicBezTo>
                    <a:lnTo>
                      <a:pt x="173821" y="92980"/>
                    </a:lnTo>
                    <a:cubicBezTo>
                      <a:pt x="187501" y="55718"/>
                      <a:pt x="168504" y="14142"/>
                      <a:pt x="131551" y="0"/>
                    </a:cubicBezTo>
                    <a:cubicBezTo>
                      <a:pt x="65968" y="64157"/>
                      <a:pt x="23890" y="146617"/>
                      <a:pt x="0" y="240445"/>
                    </a:cubicBezTo>
                    <a:cubicBezTo>
                      <a:pt x="8130" y="251349"/>
                      <a:pt x="19343" y="260135"/>
                      <a:pt x="33023" y="265144"/>
                    </a:cubicBezTo>
                    <a:close/>
                  </a:path>
                </a:pathLst>
              </a:custGeom>
              <a:solidFill>
                <a:srgbClr val="FFFFFF"/>
              </a:solidFill>
              <a:ln w="384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2538EDA-7DDD-4A10-B2AE-6EEDBF3E0FE6}"/>
                  </a:ext>
                </a:extLst>
              </p:cNvPr>
              <p:cNvSpPr/>
              <p:nvPr/>
            </p:nvSpPr>
            <p:spPr>
              <a:xfrm>
                <a:off x="1937033" y="-705793"/>
                <a:ext cx="182849" cy="273401"/>
              </a:xfrm>
              <a:custGeom>
                <a:avLst/>
                <a:gdLst>
                  <a:gd name="connsiteX0" fmla="*/ 135212 w 182849"/>
                  <a:gd name="connsiteY0" fmla="*/ 270010 h 273401"/>
                  <a:gd name="connsiteX1" fmla="*/ 178407 w 182849"/>
                  <a:gd name="connsiteY1" fmla="*/ 176607 h 273401"/>
                  <a:gd name="connsiteX2" fmla="*/ 131011 w 182849"/>
                  <a:gd name="connsiteY2" fmla="*/ 47638 h 273401"/>
                  <a:gd name="connsiteX3" fmla="*/ 37608 w 182849"/>
                  <a:gd name="connsiteY3" fmla="*/ 4442 h 273401"/>
                  <a:gd name="connsiteX4" fmla="*/ 37608 w 182849"/>
                  <a:gd name="connsiteY4" fmla="*/ 4442 h 273401"/>
                  <a:gd name="connsiteX5" fmla="*/ 0 w 182849"/>
                  <a:gd name="connsiteY5" fmla="*/ 36001 h 273401"/>
                  <a:gd name="connsiteX6" fmla="*/ 122072 w 182849"/>
                  <a:gd name="connsiteY6" fmla="*/ 273401 h 273401"/>
                  <a:gd name="connsiteX7" fmla="*/ 135212 w 182849"/>
                  <a:gd name="connsiteY7" fmla="*/ 270010 h 273401"/>
                  <a:gd name="connsiteX8" fmla="*/ 135212 w 182849"/>
                  <a:gd name="connsiteY8" fmla="*/ 270010 h 2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9" h="273401">
                    <a:moveTo>
                      <a:pt x="135212" y="270010"/>
                    </a:moveTo>
                    <a:cubicBezTo>
                      <a:pt x="172781" y="256215"/>
                      <a:pt x="192202" y="214176"/>
                      <a:pt x="178407" y="176607"/>
                    </a:cubicBezTo>
                    <a:lnTo>
                      <a:pt x="131011" y="47638"/>
                    </a:lnTo>
                    <a:cubicBezTo>
                      <a:pt x="117217" y="10068"/>
                      <a:pt x="75177" y="-9352"/>
                      <a:pt x="37608" y="4442"/>
                    </a:cubicBezTo>
                    <a:lnTo>
                      <a:pt x="37608" y="4442"/>
                    </a:lnTo>
                    <a:cubicBezTo>
                      <a:pt x="21193" y="10492"/>
                      <a:pt x="8207" y="21898"/>
                      <a:pt x="0" y="36001"/>
                    </a:cubicBezTo>
                    <a:cubicBezTo>
                      <a:pt x="20846" y="128672"/>
                      <a:pt x="59109" y="210169"/>
                      <a:pt x="122072" y="273401"/>
                    </a:cubicBezTo>
                    <a:cubicBezTo>
                      <a:pt x="126465" y="272708"/>
                      <a:pt x="130857" y="271629"/>
                      <a:pt x="135212" y="270010"/>
                    </a:cubicBezTo>
                    <a:lnTo>
                      <a:pt x="135212" y="270010"/>
                    </a:lnTo>
                    <a:close/>
                  </a:path>
                </a:pathLst>
              </a:custGeom>
              <a:solidFill>
                <a:srgbClr val="FFFFFF"/>
              </a:solidFill>
              <a:ln w="3848" cap="flat">
                <a:noFill/>
                <a:prstDash val="solid"/>
                <a:miter/>
              </a:ln>
            </p:spPr>
            <p:txBody>
              <a:bodyPr rtlCol="0" anchor="ctr"/>
              <a:lstStyle/>
              <a:p>
                <a:endParaRPr lang="en-US"/>
              </a:p>
            </p:txBody>
          </p:sp>
        </p:grpSp>
        <p:grpSp>
          <p:nvGrpSpPr>
            <p:cNvPr id="371" name="Graphic 5">
              <a:extLst>
                <a:ext uri="{FF2B5EF4-FFF2-40B4-BE49-F238E27FC236}">
                  <a16:creationId xmlns:a16="http://schemas.microsoft.com/office/drawing/2014/main" id="{66AFDD68-E904-4088-A222-392C7B5CBC3E}"/>
                </a:ext>
              </a:extLst>
            </p:cNvPr>
            <p:cNvGrpSpPr/>
            <p:nvPr/>
          </p:nvGrpSpPr>
          <p:grpSpPr>
            <a:xfrm>
              <a:off x="2097368" y="-1503642"/>
              <a:ext cx="2483476" cy="1137333"/>
              <a:chOff x="2097368" y="-1503642"/>
              <a:chExt cx="2483476" cy="1137333"/>
            </a:xfrm>
            <a:solidFill>
              <a:srgbClr val="FFFFFF"/>
            </a:solidFill>
          </p:grpSpPr>
          <p:sp>
            <p:nvSpPr>
              <p:cNvPr id="372" name="Freeform: Shape 371">
                <a:extLst>
                  <a:ext uri="{FF2B5EF4-FFF2-40B4-BE49-F238E27FC236}">
                    <a16:creationId xmlns:a16="http://schemas.microsoft.com/office/drawing/2014/main" id="{B1A14C58-ED45-4F67-8BBC-00DB8F5894B0}"/>
                  </a:ext>
                </a:extLst>
              </p:cNvPr>
              <p:cNvSpPr/>
              <p:nvPr/>
            </p:nvSpPr>
            <p:spPr>
              <a:xfrm>
                <a:off x="2097368" y="-1488190"/>
                <a:ext cx="588626" cy="1090439"/>
              </a:xfrm>
              <a:custGeom>
                <a:avLst/>
                <a:gdLst>
                  <a:gd name="connsiteX0" fmla="*/ 588627 w 588626"/>
                  <a:gd name="connsiteY0" fmla="*/ 1090439 h 1090439"/>
                  <a:gd name="connsiteX1" fmla="*/ 494183 w 588626"/>
                  <a:gd name="connsiteY1" fmla="*/ 1090439 h 1090439"/>
                  <a:gd name="connsiteX2" fmla="*/ 0 w 588626"/>
                  <a:gd name="connsiteY2" fmla="*/ 596295 h 1090439"/>
                  <a:gd name="connsiteX3" fmla="*/ 0 w 588626"/>
                  <a:gd name="connsiteY3" fmla="*/ 494144 h 1090439"/>
                  <a:gd name="connsiteX4" fmla="*/ 494144 w 588626"/>
                  <a:gd name="connsiteY4" fmla="*/ 0 h 1090439"/>
                  <a:gd name="connsiteX5" fmla="*/ 588588 w 588626"/>
                  <a:gd name="connsiteY5" fmla="*/ 0 h 1090439"/>
                  <a:gd name="connsiteX6" fmla="*/ 477768 w 588626"/>
                  <a:gd name="connsiteY6" fmla="*/ 545239 h 1090439"/>
                  <a:gd name="connsiteX7" fmla="*/ 588627 w 588626"/>
                  <a:gd name="connsiteY7" fmla="*/ 1090439 h 10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626" h="1090439">
                    <a:moveTo>
                      <a:pt x="588627" y="1090439"/>
                    </a:moveTo>
                    <a:lnTo>
                      <a:pt x="494183" y="1090439"/>
                    </a:lnTo>
                    <a:cubicBezTo>
                      <a:pt x="222373" y="1090439"/>
                      <a:pt x="0" y="868066"/>
                      <a:pt x="0" y="596295"/>
                    </a:cubicBezTo>
                    <a:lnTo>
                      <a:pt x="0" y="494144"/>
                    </a:lnTo>
                    <a:cubicBezTo>
                      <a:pt x="0" y="222373"/>
                      <a:pt x="222373" y="0"/>
                      <a:pt x="494144" y="0"/>
                    </a:cubicBezTo>
                    <a:lnTo>
                      <a:pt x="588588" y="0"/>
                    </a:lnTo>
                    <a:cubicBezTo>
                      <a:pt x="588588" y="0"/>
                      <a:pt x="477768" y="200370"/>
                      <a:pt x="477768" y="545239"/>
                    </a:cubicBezTo>
                    <a:cubicBezTo>
                      <a:pt x="477768" y="890107"/>
                      <a:pt x="588627" y="1090439"/>
                      <a:pt x="588627" y="1090439"/>
                    </a:cubicBezTo>
                    <a:close/>
                  </a:path>
                </a:pathLst>
              </a:custGeom>
              <a:solidFill>
                <a:schemeClr val="bg2"/>
              </a:solidFill>
              <a:ln w="384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4FD6D8EF-A4CD-4471-9383-6737A965A2BF}"/>
                  </a:ext>
                </a:extLst>
              </p:cNvPr>
              <p:cNvSpPr/>
              <p:nvPr/>
            </p:nvSpPr>
            <p:spPr>
              <a:xfrm>
                <a:off x="2925822" y="-1503642"/>
                <a:ext cx="712856" cy="93095"/>
              </a:xfrm>
              <a:custGeom>
                <a:avLst/>
                <a:gdLst>
                  <a:gd name="connsiteX0" fmla="*/ 0 w 712856"/>
                  <a:gd name="connsiteY0" fmla="*/ 0 h 93095"/>
                  <a:gd name="connsiteX1" fmla="*/ 712856 w 712856"/>
                  <a:gd name="connsiteY1" fmla="*/ 0 h 93095"/>
                  <a:gd name="connsiteX2" fmla="*/ 712856 w 712856"/>
                  <a:gd name="connsiteY2" fmla="*/ 93095 h 93095"/>
                  <a:gd name="connsiteX3" fmla="*/ 331382 w 712856"/>
                  <a:gd name="connsiteY3" fmla="*/ 93095 h 93095"/>
                </a:gdLst>
                <a:ahLst/>
                <a:cxnLst>
                  <a:cxn ang="0">
                    <a:pos x="connsiteX0" y="connsiteY0"/>
                  </a:cxn>
                  <a:cxn ang="0">
                    <a:pos x="connsiteX1" y="connsiteY1"/>
                  </a:cxn>
                  <a:cxn ang="0">
                    <a:pos x="connsiteX2" y="connsiteY2"/>
                  </a:cxn>
                  <a:cxn ang="0">
                    <a:pos x="connsiteX3" y="connsiteY3"/>
                  </a:cxn>
                </a:cxnLst>
                <a:rect l="l" t="t" r="r" b="b"/>
                <a:pathLst>
                  <a:path w="712856" h="93095">
                    <a:moveTo>
                      <a:pt x="0" y="0"/>
                    </a:moveTo>
                    <a:lnTo>
                      <a:pt x="712856" y="0"/>
                    </a:lnTo>
                    <a:lnTo>
                      <a:pt x="712856" y="93095"/>
                    </a:lnTo>
                    <a:lnTo>
                      <a:pt x="331382" y="93095"/>
                    </a:lnTo>
                    <a:close/>
                  </a:path>
                </a:pathLst>
              </a:custGeom>
              <a:solidFill>
                <a:schemeClr val="bg2"/>
              </a:solidFill>
              <a:ln w="384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FC57DE3C-91AF-45E9-8CA8-BDA6705B7325}"/>
                  </a:ext>
                </a:extLst>
              </p:cNvPr>
              <p:cNvSpPr/>
              <p:nvPr/>
            </p:nvSpPr>
            <p:spPr>
              <a:xfrm>
                <a:off x="2925822" y="-459403"/>
                <a:ext cx="712856" cy="93095"/>
              </a:xfrm>
              <a:custGeom>
                <a:avLst/>
                <a:gdLst>
                  <a:gd name="connsiteX0" fmla="*/ 0 w 712856"/>
                  <a:gd name="connsiteY0" fmla="*/ 93095 h 93095"/>
                  <a:gd name="connsiteX1" fmla="*/ 712856 w 712856"/>
                  <a:gd name="connsiteY1" fmla="*/ 93095 h 93095"/>
                  <a:gd name="connsiteX2" fmla="*/ 712856 w 712856"/>
                  <a:gd name="connsiteY2" fmla="*/ 0 h 93095"/>
                  <a:gd name="connsiteX3" fmla="*/ 331382 w 712856"/>
                  <a:gd name="connsiteY3" fmla="*/ 0 h 93095"/>
                </a:gdLst>
                <a:ahLst/>
                <a:cxnLst>
                  <a:cxn ang="0">
                    <a:pos x="connsiteX0" y="connsiteY0"/>
                  </a:cxn>
                  <a:cxn ang="0">
                    <a:pos x="connsiteX1" y="connsiteY1"/>
                  </a:cxn>
                  <a:cxn ang="0">
                    <a:pos x="connsiteX2" y="connsiteY2"/>
                  </a:cxn>
                  <a:cxn ang="0">
                    <a:pos x="connsiteX3" y="connsiteY3"/>
                  </a:cxn>
                </a:cxnLst>
                <a:rect l="l" t="t" r="r" b="b"/>
                <a:pathLst>
                  <a:path w="712856" h="93095">
                    <a:moveTo>
                      <a:pt x="0" y="93095"/>
                    </a:moveTo>
                    <a:lnTo>
                      <a:pt x="712856" y="93095"/>
                    </a:lnTo>
                    <a:lnTo>
                      <a:pt x="712856" y="0"/>
                    </a:lnTo>
                    <a:lnTo>
                      <a:pt x="331382" y="0"/>
                    </a:lnTo>
                    <a:close/>
                  </a:path>
                </a:pathLst>
              </a:custGeom>
              <a:solidFill>
                <a:schemeClr val="bg2"/>
              </a:solidFill>
              <a:ln w="384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B537D58-0D9A-45D3-A2FA-B2418B889B2B}"/>
                  </a:ext>
                </a:extLst>
              </p:cNvPr>
              <p:cNvSpPr/>
              <p:nvPr/>
            </p:nvSpPr>
            <p:spPr>
              <a:xfrm>
                <a:off x="3715744" y="-1503642"/>
                <a:ext cx="525972" cy="93095"/>
              </a:xfrm>
              <a:custGeom>
                <a:avLst/>
                <a:gdLst>
                  <a:gd name="connsiteX0" fmla="*/ 525972 w 525972"/>
                  <a:gd name="connsiteY0" fmla="*/ 0 h 93095"/>
                  <a:gd name="connsiteX1" fmla="*/ 0 w 525972"/>
                  <a:gd name="connsiteY1" fmla="*/ 0 h 93095"/>
                  <a:gd name="connsiteX2" fmla="*/ 0 w 525972"/>
                  <a:gd name="connsiteY2" fmla="*/ 93095 h 93095"/>
                  <a:gd name="connsiteX3" fmla="*/ 358548 w 525972"/>
                  <a:gd name="connsiteY3" fmla="*/ 93095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0"/>
                    </a:moveTo>
                    <a:lnTo>
                      <a:pt x="0" y="0"/>
                    </a:lnTo>
                    <a:lnTo>
                      <a:pt x="0" y="93095"/>
                    </a:lnTo>
                    <a:lnTo>
                      <a:pt x="358548" y="93095"/>
                    </a:lnTo>
                    <a:close/>
                  </a:path>
                </a:pathLst>
              </a:custGeom>
              <a:solidFill>
                <a:schemeClr val="bg2"/>
              </a:solidFill>
              <a:ln w="384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B12D00AF-B875-48C0-BF1A-2F65CD8115F6}"/>
                  </a:ext>
                </a:extLst>
              </p:cNvPr>
              <p:cNvSpPr/>
              <p:nvPr/>
            </p:nvSpPr>
            <p:spPr>
              <a:xfrm>
                <a:off x="3715744" y="-459403"/>
                <a:ext cx="525972" cy="93095"/>
              </a:xfrm>
              <a:custGeom>
                <a:avLst/>
                <a:gdLst>
                  <a:gd name="connsiteX0" fmla="*/ 525972 w 525972"/>
                  <a:gd name="connsiteY0" fmla="*/ 93095 h 93095"/>
                  <a:gd name="connsiteX1" fmla="*/ 0 w 525972"/>
                  <a:gd name="connsiteY1" fmla="*/ 93095 h 93095"/>
                  <a:gd name="connsiteX2" fmla="*/ 0 w 525972"/>
                  <a:gd name="connsiteY2" fmla="*/ 0 h 93095"/>
                  <a:gd name="connsiteX3" fmla="*/ 358548 w 525972"/>
                  <a:gd name="connsiteY3" fmla="*/ 0 h 93095"/>
                </a:gdLst>
                <a:ahLst/>
                <a:cxnLst>
                  <a:cxn ang="0">
                    <a:pos x="connsiteX0" y="connsiteY0"/>
                  </a:cxn>
                  <a:cxn ang="0">
                    <a:pos x="connsiteX1" y="connsiteY1"/>
                  </a:cxn>
                  <a:cxn ang="0">
                    <a:pos x="connsiteX2" y="connsiteY2"/>
                  </a:cxn>
                  <a:cxn ang="0">
                    <a:pos x="connsiteX3" y="connsiteY3"/>
                  </a:cxn>
                </a:cxnLst>
                <a:rect l="l" t="t" r="r" b="b"/>
                <a:pathLst>
                  <a:path w="525972" h="93095">
                    <a:moveTo>
                      <a:pt x="525972" y="93095"/>
                    </a:moveTo>
                    <a:lnTo>
                      <a:pt x="0" y="93095"/>
                    </a:lnTo>
                    <a:lnTo>
                      <a:pt x="0" y="0"/>
                    </a:lnTo>
                    <a:lnTo>
                      <a:pt x="358548" y="0"/>
                    </a:lnTo>
                    <a:close/>
                  </a:path>
                </a:pathLst>
              </a:custGeom>
              <a:solidFill>
                <a:schemeClr val="bg2"/>
              </a:solidFill>
              <a:ln w="384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0ACBB864-72B1-4785-84D7-ABD79E88E9E5}"/>
                  </a:ext>
                </a:extLst>
              </p:cNvPr>
              <p:cNvSpPr/>
              <p:nvPr/>
            </p:nvSpPr>
            <p:spPr>
              <a:xfrm>
                <a:off x="2625267" y="-1468962"/>
                <a:ext cx="566431" cy="1063157"/>
              </a:xfrm>
              <a:custGeom>
                <a:avLst/>
                <a:gdLst>
                  <a:gd name="connsiteX0" fmla="*/ 119452 w 566431"/>
                  <a:gd name="connsiteY0" fmla="*/ 0 h 1063157"/>
                  <a:gd name="connsiteX1" fmla="*/ 558417 w 566431"/>
                  <a:gd name="connsiteY1" fmla="*/ 107892 h 1063157"/>
                  <a:gd name="connsiteX2" fmla="*/ 497073 w 566431"/>
                  <a:gd name="connsiteY2" fmla="*/ 539459 h 1063157"/>
                  <a:gd name="connsiteX3" fmla="*/ 566432 w 566431"/>
                  <a:gd name="connsiteY3" fmla="*/ 955613 h 1063157"/>
                  <a:gd name="connsiteX4" fmla="*/ 119452 w 566431"/>
                  <a:gd name="connsiteY4" fmla="*/ 1063158 h 1063157"/>
                  <a:gd name="connsiteX5" fmla="*/ 0 w 566431"/>
                  <a:gd name="connsiteY5" fmla="*/ 531560 h 1063157"/>
                  <a:gd name="connsiteX6" fmla="*/ 119452 w 566431"/>
                  <a:gd name="connsiteY6" fmla="*/ 0 h 106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431" h="1063157">
                    <a:moveTo>
                      <a:pt x="119452" y="0"/>
                    </a:moveTo>
                    <a:lnTo>
                      <a:pt x="558417" y="107892"/>
                    </a:lnTo>
                    <a:cubicBezTo>
                      <a:pt x="558417" y="107892"/>
                      <a:pt x="497073" y="269729"/>
                      <a:pt x="497073" y="539459"/>
                    </a:cubicBezTo>
                    <a:cubicBezTo>
                      <a:pt x="497073" y="801482"/>
                      <a:pt x="566432" y="955613"/>
                      <a:pt x="566432" y="955613"/>
                    </a:cubicBezTo>
                    <a:lnTo>
                      <a:pt x="119452" y="1063158"/>
                    </a:lnTo>
                    <a:cubicBezTo>
                      <a:pt x="119452" y="1063158"/>
                      <a:pt x="0" y="874347"/>
                      <a:pt x="0" y="531560"/>
                    </a:cubicBezTo>
                    <a:cubicBezTo>
                      <a:pt x="0" y="188772"/>
                      <a:pt x="119452" y="0"/>
                      <a:pt x="119452" y="0"/>
                    </a:cubicBezTo>
                    <a:close/>
                  </a:path>
                </a:pathLst>
              </a:custGeom>
              <a:solidFill>
                <a:schemeClr val="bg2"/>
              </a:solidFill>
              <a:ln w="384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9C30C46-7AAA-4782-A2A6-569DE2F35B08}"/>
                  </a:ext>
                </a:extLst>
              </p:cNvPr>
              <p:cNvSpPr/>
              <p:nvPr/>
            </p:nvSpPr>
            <p:spPr>
              <a:xfrm>
                <a:off x="4289305" y="-1348624"/>
                <a:ext cx="291539" cy="820748"/>
              </a:xfrm>
              <a:custGeom>
                <a:avLst/>
                <a:gdLst>
                  <a:gd name="connsiteX0" fmla="*/ 256397 w 291539"/>
                  <a:gd name="connsiteY0" fmla="*/ 0 h 820748"/>
                  <a:gd name="connsiteX1" fmla="*/ 3853 w 291539"/>
                  <a:gd name="connsiteY1" fmla="*/ 0 h 820748"/>
                  <a:gd name="connsiteX2" fmla="*/ 34525 w 291539"/>
                  <a:gd name="connsiteY2" fmla="*/ 418119 h 820748"/>
                  <a:gd name="connsiteX3" fmla="*/ 0 w 291539"/>
                  <a:gd name="connsiteY3" fmla="*/ 820748 h 820748"/>
                  <a:gd name="connsiteX4" fmla="*/ 256436 w 291539"/>
                  <a:gd name="connsiteY4" fmla="*/ 820748 h 820748"/>
                  <a:gd name="connsiteX5" fmla="*/ 291539 w 291539"/>
                  <a:gd name="connsiteY5" fmla="*/ 410374 h 820748"/>
                  <a:gd name="connsiteX6" fmla="*/ 256397 w 291539"/>
                  <a:gd name="connsiteY6" fmla="*/ 0 h 82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539" h="820748">
                    <a:moveTo>
                      <a:pt x="256397" y="0"/>
                    </a:moveTo>
                    <a:lnTo>
                      <a:pt x="3853" y="0"/>
                    </a:lnTo>
                    <a:cubicBezTo>
                      <a:pt x="9364" y="30402"/>
                      <a:pt x="34525" y="182260"/>
                      <a:pt x="34525" y="418119"/>
                    </a:cubicBezTo>
                    <a:cubicBezTo>
                      <a:pt x="34525" y="645771"/>
                      <a:pt x="6435" y="790461"/>
                      <a:pt x="0" y="820748"/>
                    </a:cubicBezTo>
                    <a:lnTo>
                      <a:pt x="256436" y="820748"/>
                    </a:lnTo>
                    <a:cubicBezTo>
                      <a:pt x="273159" y="732701"/>
                      <a:pt x="291539" y="594060"/>
                      <a:pt x="291539" y="410374"/>
                    </a:cubicBezTo>
                    <a:cubicBezTo>
                      <a:pt x="291539" y="226688"/>
                      <a:pt x="273120" y="88047"/>
                      <a:pt x="256397" y="0"/>
                    </a:cubicBezTo>
                    <a:close/>
                  </a:path>
                </a:pathLst>
              </a:custGeom>
              <a:solidFill>
                <a:schemeClr val="bg2"/>
              </a:solidFill>
              <a:ln w="384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2520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500"/>
                                        <p:tgtEl>
                                          <p:spTgt spid="3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par>
                                <p:cTn id="56" presetID="10" presetClass="entr" presetSubtype="0" fill="hold"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fade">
                                      <p:cBhvr>
                                        <p:cTn id="61" dur="500"/>
                                        <p:tgtEl>
                                          <p:spTgt spid="116"/>
                                        </p:tgtEl>
                                      </p:cBhvr>
                                    </p:animEffect>
                                  </p:childTnLst>
                                </p:cTn>
                              </p:par>
                              <p:par>
                                <p:cTn id="62" presetID="10" presetClass="entr" presetSubtype="0" fill="hold" nodeType="with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fade">
                                      <p:cBhvr>
                                        <p:cTn id="64" dur="500"/>
                                        <p:tgtEl>
                                          <p:spTgt spid="130"/>
                                        </p:tgtEl>
                                      </p:cBhvr>
                                    </p:animEffect>
                                  </p:childTnLst>
                                </p:cTn>
                              </p:par>
                              <p:par>
                                <p:cTn id="65" presetID="10" presetClass="entr" presetSubtype="0"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animEffect transition="in" filter="fade">
                                      <p:cBhvr>
                                        <p:cTn id="67" dur="500"/>
                                        <p:tgtEl>
                                          <p:spTgt spid="145"/>
                                        </p:tgtEl>
                                      </p:cBhvr>
                                    </p:animEffect>
                                  </p:childTnLst>
                                </p:cTn>
                              </p:par>
                              <p:par>
                                <p:cTn id="68" presetID="10" presetClass="entr" presetSubtype="0" fill="hold" nodeType="withEffect">
                                  <p:stCondLst>
                                    <p:cond delay="0"/>
                                  </p:stCondLst>
                                  <p:childTnLst>
                                    <p:set>
                                      <p:cBhvr>
                                        <p:cTn id="69" dur="1" fill="hold">
                                          <p:stCondLst>
                                            <p:cond delay="0"/>
                                          </p:stCondLst>
                                        </p:cTn>
                                        <p:tgtEl>
                                          <p:spTgt spid="169"/>
                                        </p:tgtEl>
                                        <p:attrNameLst>
                                          <p:attrName>style.visibility</p:attrName>
                                        </p:attrNameLst>
                                      </p:cBhvr>
                                      <p:to>
                                        <p:strVal val="visible"/>
                                      </p:to>
                                    </p:set>
                                    <p:animEffect transition="in" filter="fade">
                                      <p:cBhvr>
                                        <p:cTn id="70" dur="500"/>
                                        <p:tgtEl>
                                          <p:spTgt spid="169"/>
                                        </p:tgtEl>
                                      </p:cBhvr>
                                    </p:animEffect>
                                  </p:childTnLst>
                                </p:cTn>
                              </p:par>
                            </p:childTnLst>
                          </p:cTn>
                        </p:par>
                        <p:par>
                          <p:cTn id="71" fill="hold">
                            <p:stCondLst>
                              <p:cond delay="500"/>
                            </p:stCondLst>
                            <p:childTnLst>
                              <p:par>
                                <p:cTn id="72" presetID="10" presetClass="entr" presetSubtype="0" fill="hold" grpId="0" nodeType="afterEffect">
                                  <p:stCondLst>
                                    <p:cond delay="50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0" presetClass="entr" presetSubtype="0" fill="hold" nodeType="withEffect">
                                  <p:stCondLst>
                                    <p:cond delay="5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nodeType="withEffect">
                                  <p:stCondLst>
                                    <p:cond delay="500"/>
                                  </p:stCondLst>
                                  <p:childTnLst>
                                    <p:set>
                                      <p:cBhvr>
                                        <p:cTn id="82" dur="1" fill="hold">
                                          <p:stCondLst>
                                            <p:cond delay="0"/>
                                          </p:stCondLst>
                                        </p:cTn>
                                        <p:tgtEl>
                                          <p:spTgt spid="198"/>
                                        </p:tgtEl>
                                        <p:attrNameLst>
                                          <p:attrName>style.visibility</p:attrName>
                                        </p:attrNameLst>
                                      </p:cBhvr>
                                      <p:to>
                                        <p:strVal val="visible"/>
                                      </p:to>
                                    </p:set>
                                    <p:animEffect transition="in" filter="fade">
                                      <p:cBhvr>
                                        <p:cTn id="83" dur="500"/>
                                        <p:tgtEl>
                                          <p:spTgt spid="198"/>
                                        </p:tgtEl>
                                      </p:cBhvr>
                                    </p:animEffect>
                                  </p:childTnLst>
                                </p:cTn>
                              </p:par>
                              <p:par>
                                <p:cTn id="84" presetID="10" presetClass="entr" presetSubtype="0" fill="hold" nodeType="withEffect">
                                  <p:stCondLst>
                                    <p:cond delay="500"/>
                                  </p:stCondLst>
                                  <p:childTnLst>
                                    <p:set>
                                      <p:cBhvr>
                                        <p:cTn id="85" dur="1" fill="hold">
                                          <p:stCondLst>
                                            <p:cond delay="0"/>
                                          </p:stCondLst>
                                        </p:cTn>
                                        <p:tgtEl>
                                          <p:spTgt spid="212"/>
                                        </p:tgtEl>
                                        <p:attrNameLst>
                                          <p:attrName>style.visibility</p:attrName>
                                        </p:attrNameLst>
                                      </p:cBhvr>
                                      <p:to>
                                        <p:strVal val="visible"/>
                                      </p:to>
                                    </p:set>
                                    <p:animEffect transition="in" filter="fade">
                                      <p:cBhvr>
                                        <p:cTn id="86" dur="500"/>
                                        <p:tgtEl>
                                          <p:spTgt spid="212"/>
                                        </p:tgtEl>
                                      </p:cBhvr>
                                    </p:animEffect>
                                  </p:childTnLst>
                                </p:cTn>
                              </p:par>
                              <p:par>
                                <p:cTn id="87" presetID="10" presetClass="entr" presetSubtype="0" fill="hold" nodeType="withEffect">
                                  <p:stCondLst>
                                    <p:cond delay="500"/>
                                  </p:stCondLst>
                                  <p:childTnLst>
                                    <p:set>
                                      <p:cBhvr>
                                        <p:cTn id="88" dur="1" fill="hold">
                                          <p:stCondLst>
                                            <p:cond delay="0"/>
                                          </p:stCondLst>
                                        </p:cTn>
                                        <p:tgtEl>
                                          <p:spTgt spid="226"/>
                                        </p:tgtEl>
                                        <p:attrNameLst>
                                          <p:attrName>style.visibility</p:attrName>
                                        </p:attrNameLst>
                                      </p:cBhvr>
                                      <p:to>
                                        <p:strVal val="visible"/>
                                      </p:to>
                                    </p:set>
                                    <p:animEffect transition="in" filter="fade">
                                      <p:cBhvr>
                                        <p:cTn id="89" dur="500"/>
                                        <p:tgtEl>
                                          <p:spTgt spid="226"/>
                                        </p:tgtEl>
                                      </p:cBhvr>
                                    </p:animEffect>
                                  </p:childTnLst>
                                </p:cTn>
                              </p:par>
                              <p:par>
                                <p:cTn id="90" presetID="10" presetClass="entr" presetSubtype="0" fill="hold" nodeType="withEffect">
                                  <p:stCondLst>
                                    <p:cond delay="500"/>
                                  </p:stCondLst>
                                  <p:childTnLst>
                                    <p:set>
                                      <p:cBhvr>
                                        <p:cTn id="91" dur="1" fill="hold">
                                          <p:stCondLst>
                                            <p:cond delay="0"/>
                                          </p:stCondLst>
                                        </p:cTn>
                                        <p:tgtEl>
                                          <p:spTgt spid="240"/>
                                        </p:tgtEl>
                                        <p:attrNameLst>
                                          <p:attrName>style.visibility</p:attrName>
                                        </p:attrNameLst>
                                      </p:cBhvr>
                                      <p:to>
                                        <p:strVal val="visible"/>
                                      </p:to>
                                    </p:set>
                                    <p:animEffect transition="in" filter="fade">
                                      <p:cBhvr>
                                        <p:cTn id="92" dur="500"/>
                                        <p:tgtEl>
                                          <p:spTgt spid="240"/>
                                        </p:tgtEl>
                                      </p:cBhvr>
                                    </p:animEffect>
                                  </p:childTnLst>
                                </p:cTn>
                              </p:par>
                              <p:par>
                                <p:cTn id="93" presetID="10" presetClass="entr" presetSubtype="0" fill="hold" nodeType="withEffect">
                                  <p:stCondLst>
                                    <p:cond delay="500"/>
                                  </p:stCondLst>
                                  <p:childTnLst>
                                    <p:set>
                                      <p:cBhvr>
                                        <p:cTn id="94" dur="1" fill="hold">
                                          <p:stCondLst>
                                            <p:cond delay="0"/>
                                          </p:stCondLst>
                                        </p:cTn>
                                        <p:tgtEl>
                                          <p:spTgt spid="282"/>
                                        </p:tgtEl>
                                        <p:attrNameLst>
                                          <p:attrName>style.visibility</p:attrName>
                                        </p:attrNameLst>
                                      </p:cBhvr>
                                      <p:to>
                                        <p:strVal val="visible"/>
                                      </p:to>
                                    </p:set>
                                    <p:animEffect transition="in" filter="fade">
                                      <p:cBhvr>
                                        <p:cTn id="95" dur="500"/>
                                        <p:tgtEl>
                                          <p:spTgt spid="282"/>
                                        </p:tgtEl>
                                      </p:cBhvr>
                                    </p:animEffect>
                                  </p:childTnLst>
                                </p:cTn>
                              </p:par>
                              <p:par>
                                <p:cTn id="96" presetID="10" presetClass="entr" presetSubtype="0" fill="hold" nodeType="withEffect">
                                  <p:stCondLst>
                                    <p:cond delay="500"/>
                                  </p:stCondLst>
                                  <p:childTnLst>
                                    <p:set>
                                      <p:cBhvr>
                                        <p:cTn id="97" dur="1" fill="hold">
                                          <p:stCondLst>
                                            <p:cond delay="0"/>
                                          </p:stCondLst>
                                        </p:cTn>
                                        <p:tgtEl>
                                          <p:spTgt spid="296"/>
                                        </p:tgtEl>
                                        <p:attrNameLst>
                                          <p:attrName>style.visibility</p:attrName>
                                        </p:attrNameLst>
                                      </p:cBhvr>
                                      <p:to>
                                        <p:strVal val="visible"/>
                                      </p:to>
                                    </p:set>
                                    <p:animEffect transition="in" filter="fade">
                                      <p:cBhvr>
                                        <p:cTn id="98" dur="500"/>
                                        <p:tgtEl>
                                          <p:spTgt spid="296"/>
                                        </p:tgtEl>
                                      </p:cBhvr>
                                    </p:animEffect>
                                  </p:childTnLst>
                                </p:cTn>
                              </p:par>
                              <p:par>
                                <p:cTn id="99" presetID="10" presetClass="entr" presetSubtype="0" fill="hold" nodeType="withEffect">
                                  <p:stCondLst>
                                    <p:cond delay="500"/>
                                  </p:stCondLst>
                                  <p:childTnLst>
                                    <p:set>
                                      <p:cBhvr>
                                        <p:cTn id="100" dur="1" fill="hold">
                                          <p:stCondLst>
                                            <p:cond delay="0"/>
                                          </p:stCondLst>
                                        </p:cTn>
                                        <p:tgtEl>
                                          <p:spTgt spid="324"/>
                                        </p:tgtEl>
                                        <p:attrNameLst>
                                          <p:attrName>style.visibility</p:attrName>
                                        </p:attrNameLst>
                                      </p:cBhvr>
                                      <p:to>
                                        <p:strVal val="visible"/>
                                      </p:to>
                                    </p:set>
                                    <p:animEffect transition="in" filter="fade">
                                      <p:cBhvr>
                                        <p:cTn id="101" dur="500"/>
                                        <p:tgtEl>
                                          <p:spTgt spid="324"/>
                                        </p:tgtEl>
                                      </p:cBhvr>
                                    </p:animEffect>
                                  </p:childTnLst>
                                </p:cTn>
                              </p:par>
                              <p:par>
                                <p:cTn id="102" presetID="10" presetClass="entr" presetSubtype="0" fill="hold" nodeType="withEffect">
                                  <p:stCondLst>
                                    <p:cond delay="500"/>
                                  </p:stCondLst>
                                  <p:childTnLst>
                                    <p:set>
                                      <p:cBhvr>
                                        <p:cTn id="103" dur="1" fill="hold">
                                          <p:stCondLst>
                                            <p:cond delay="0"/>
                                          </p:stCondLst>
                                        </p:cTn>
                                        <p:tgtEl>
                                          <p:spTgt spid="338"/>
                                        </p:tgtEl>
                                        <p:attrNameLst>
                                          <p:attrName>style.visibility</p:attrName>
                                        </p:attrNameLst>
                                      </p:cBhvr>
                                      <p:to>
                                        <p:strVal val="visible"/>
                                      </p:to>
                                    </p:set>
                                    <p:animEffect transition="in" filter="fade">
                                      <p:cBhvr>
                                        <p:cTn id="104" dur="500"/>
                                        <p:tgtEl>
                                          <p:spTgt spid="338"/>
                                        </p:tgtEl>
                                      </p:cBhvr>
                                    </p:animEffect>
                                  </p:childTnLst>
                                </p:cTn>
                              </p:par>
                              <p:par>
                                <p:cTn id="105" presetID="10" presetClass="entr" presetSubtype="0" fill="hold" grpId="0" nodeType="withEffect">
                                  <p:stCondLst>
                                    <p:cond delay="500"/>
                                  </p:stCondLst>
                                  <p:childTnLst>
                                    <p:set>
                                      <p:cBhvr>
                                        <p:cTn id="106" dur="1" fill="hold">
                                          <p:stCondLst>
                                            <p:cond delay="0"/>
                                          </p:stCondLst>
                                        </p:cTn>
                                        <p:tgtEl>
                                          <p:spTgt spid="352"/>
                                        </p:tgtEl>
                                        <p:attrNameLst>
                                          <p:attrName>style.visibility</p:attrName>
                                        </p:attrNameLst>
                                      </p:cBhvr>
                                      <p:to>
                                        <p:strVal val="visible"/>
                                      </p:to>
                                    </p:set>
                                    <p:animEffect transition="in" filter="fade">
                                      <p:cBhvr>
                                        <p:cTn id="107" dur="500"/>
                                        <p:tgtEl>
                                          <p:spTgt spid="352"/>
                                        </p:tgtEl>
                                      </p:cBhvr>
                                    </p:animEffect>
                                  </p:childTnLst>
                                </p:cTn>
                              </p:par>
                              <p:par>
                                <p:cTn id="108" presetID="10" presetClass="entr" presetSubtype="0" fill="hold" nodeType="withEffect">
                                  <p:stCondLst>
                                    <p:cond delay="500"/>
                                  </p:stCondLst>
                                  <p:childTnLst>
                                    <p:set>
                                      <p:cBhvr>
                                        <p:cTn id="109" dur="1" fill="hold">
                                          <p:stCondLst>
                                            <p:cond delay="0"/>
                                          </p:stCondLst>
                                        </p:cTn>
                                        <p:tgtEl>
                                          <p:spTgt spid="354"/>
                                        </p:tgtEl>
                                        <p:attrNameLst>
                                          <p:attrName>style.visibility</p:attrName>
                                        </p:attrNameLst>
                                      </p:cBhvr>
                                      <p:to>
                                        <p:strVal val="visible"/>
                                      </p:to>
                                    </p:set>
                                    <p:animEffect transition="in" filter="fade">
                                      <p:cBhvr>
                                        <p:cTn id="110" dur="500"/>
                                        <p:tgtEl>
                                          <p:spTgt spid="354"/>
                                        </p:tgtEl>
                                      </p:cBhvr>
                                    </p:animEffect>
                                  </p:childTnLst>
                                </p:cTn>
                              </p:par>
                              <p:par>
                                <p:cTn id="111" presetID="10" presetClass="entr" presetSubtype="0" fill="hold" nodeType="withEffect">
                                  <p:stCondLst>
                                    <p:cond delay="500"/>
                                  </p:stCondLst>
                                  <p:childTnLst>
                                    <p:set>
                                      <p:cBhvr>
                                        <p:cTn id="112" dur="1" fill="hold">
                                          <p:stCondLst>
                                            <p:cond delay="0"/>
                                          </p:stCondLst>
                                        </p:cTn>
                                        <p:tgtEl>
                                          <p:spTgt spid="368"/>
                                        </p:tgtEl>
                                        <p:attrNameLst>
                                          <p:attrName>style.visibility</p:attrName>
                                        </p:attrNameLst>
                                      </p:cBhvr>
                                      <p:to>
                                        <p:strVal val="visible"/>
                                      </p:to>
                                    </p:set>
                                    <p:animEffect transition="in" filter="fade">
                                      <p:cBhvr>
                                        <p:cTn id="113"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p:bldP spid="32" grpId="0"/>
      <p:bldP spid="352" grpId="0"/>
      <p:bldP spid="353" grpId="0"/>
      <p:bldP spid="11" grpId="0" animBg="1"/>
      <p:bldP spid="57" grpId="0" animBg="1"/>
      <p:bldP spid="56" grpId="0" animBg="1"/>
      <p:bldP spid="55" grpId="0" animBg="1"/>
      <p:bldP spid="5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nchorCtr="0"/>
          <a:lstStyle/>
          <a:p>
            <a:pPr>
              <a:spcAft>
                <a:spcPts val="1800"/>
              </a:spcAft>
            </a:pPr>
            <a:r>
              <a:rPr lang="en-US" sz="4000" b="1" dirty="0"/>
              <a:t>Cloud management</a:t>
            </a:r>
            <a:br>
              <a:rPr lang="en-US" sz="4000" b="1" dirty="0"/>
            </a:br>
            <a:br>
              <a:rPr lang="en-US" sz="4000" b="1" dirty="0"/>
            </a:br>
            <a:r>
              <a:rPr lang="en-US" sz="2800" b="1" spc="-49" dirty="0">
                <a:ln w="3175">
                  <a:noFill/>
                </a:ln>
                <a:solidFill>
                  <a:schemeClr val="bg1"/>
                </a:solidFill>
                <a:latin typeface="+mj-lt"/>
                <a:cs typeface="Segoe UI" pitchFamily="34" charset="0"/>
              </a:rPr>
              <a:t>Cloud Adoption Framework</a:t>
            </a:r>
            <a:br>
              <a:rPr lang="en-US" sz="2800" b="1" dirty="0"/>
            </a:br>
            <a:endParaRPr lang="en-IN" sz="2400" dirty="0"/>
          </a:p>
        </p:txBody>
      </p:sp>
      <p:sp>
        <p:nvSpPr>
          <p:cNvPr id="6" name="Text Placeholder 5"/>
          <p:cNvSpPr>
            <a:spLocks noGrp="1"/>
          </p:cNvSpPr>
          <p:nvPr>
            <p:ph type="body" sz="quarter" idx="10"/>
          </p:nvPr>
        </p:nvSpPr>
        <p:spPr>
          <a:xfrm>
            <a:off x="4938315" y="2080633"/>
            <a:ext cx="5263208" cy="960263"/>
          </a:xfrm>
        </p:spPr>
        <p:txBody>
          <a:bodyPr/>
          <a:lstStyle/>
          <a:p>
            <a:pPr defTabSz="914400">
              <a:lnSpc>
                <a:spcPct val="90000"/>
              </a:lnSpc>
              <a:spcAft>
                <a:spcPts val="600"/>
              </a:spcAft>
            </a:pPr>
            <a:r>
              <a:rPr lang="en-IN" b="1" dirty="0">
                <a:ln w="3175">
                  <a:noFill/>
                </a:ln>
                <a:solidFill>
                  <a:schemeClr val="tx1"/>
                </a:solidFill>
                <a:cs typeface="Segoe UI" pitchFamily="34" charset="0"/>
              </a:rPr>
              <a:t>Operations management for cloud and hybrid solutions</a:t>
            </a:r>
          </a:p>
        </p:txBody>
      </p:sp>
      <p:sp>
        <p:nvSpPr>
          <p:cNvPr id="2" name="Text Placeholder 1">
            <a:extLst>
              <a:ext uri="{FF2B5EF4-FFF2-40B4-BE49-F238E27FC236}">
                <a16:creationId xmlns:a16="http://schemas.microsoft.com/office/drawing/2014/main" id="{7FEFDC0D-DAE0-4EF6-926B-536664A80A1A}"/>
              </a:ext>
            </a:extLst>
          </p:cNvPr>
          <p:cNvSpPr>
            <a:spLocks noGrp="1"/>
          </p:cNvSpPr>
          <p:nvPr>
            <p:ph type="body" sz="quarter" idx="12"/>
          </p:nvPr>
        </p:nvSpPr>
        <p:spPr>
          <a:xfrm>
            <a:off x="4938315" y="3338963"/>
            <a:ext cx="6665422" cy="677750"/>
          </a:xfrm>
        </p:spPr>
        <p:txBody>
          <a:bodyPr>
            <a:noAutofit/>
          </a:bodyPr>
          <a:lstStyle/>
          <a:p>
            <a:pPr marL="0" indent="0" defTabSz="914400">
              <a:lnSpc>
                <a:spcPct val="90000"/>
              </a:lnSpc>
              <a:spcAft>
                <a:spcPts val="600"/>
              </a:spcAft>
              <a:buNone/>
            </a:pPr>
            <a:r>
              <a:rPr lang="en-IN" sz="2400" spc="-49" dirty="0">
                <a:ln w="3175">
                  <a:noFill/>
                </a:ln>
                <a:cs typeface="Segoe UI" pitchFamily="34" charset="0"/>
              </a:rPr>
              <a:t>Expand IT management and operations to ensure cloud-based solutions can be operated through secure, cost-effective processes using modern, cloud-first tools.</a:t>
            </a:r>
          </a:p>
          <a:p>
            <a:pPr marL="0" indent="0">
              <a:buNone/>
            </a:pPr>
            <a:endParaRPr lang="en-US" dirty="0"/>
          </a:p>
        </p:txBody>
      </p:sp>
    </p:spTree>
    <p:extLst>
      <p:ext uri="{BB962C8B-B14F-4D97-AF65-F5344CB8AC3E}">
        <p14:creationId xmlns:p14="http://schemas.microsoft.com/office/powerpoint/2010/main" val="7368266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04830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914400" fontAlgn="auto">
                <a:spcBef>
                  <a:spcPct val="0"/>
                </a:spcBef>
                <a:spcAft>
                  <a:spcPts val="600"/>
                </a:spcAft>
                <a:buClrTx/>
                <a:buSzTx/>
                <a:buFontTx/>
                <a:buNone/>
                <a:tabLst/>
                <a:defRPr/>
              </a:pPr>
              <a:r>
                <a:rPr lang="en-US" sz="2000" spc="0" dirty="0">
                  <a:solidFill>
                    <a:schemeClr val="tx2"/>
                  </a:solidFill>
                  <a:cs typeface="+mn-cs"/>
                </a:rPr>
                <a:t>Establish management baseline</a:t>
              </a:r>
            </a:p>
            <a:p>
              <a:pPr marR="0" lvl="0" indent="0" defTabSz="914400" fontAlgn="auto">
                <a:spcBef>
                  <a:spcPct val="0"/>
                </a:spcBef>
                <a:spcAft>
                  <a:spcPts val="600"/>
                </a:spcAft>
                <a:buClrTx/>
                <a:buSzTx/>
                <a:buFontTx/>
                <a:buNone/>
                <a:tabLst/>
                <a:defRPr/>
              </a:pPr>
              <a:r>
                <a:rPr lang="en-US" sz="1400" spc="0" dirty="0">
                  <a:solidFill>
                    <a:schemeClr val="tx1"/>
                  </a:solidFill>
                  <a:latin typeface="+mn-lt"/>
                  <a:cs typeface="+mn-cs"/>
                </a:rPr>
                <a:t>Define the criticality classifications, cloud management tools, and processes</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chemeClr val="bg1"/>
                </a:solidFill>
                <a:effectLst/>
                <a:uLnTx/>
                <a:uFillTx/>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p:txBody>
          <a:bodyPr/>
          <a:lstStyle/>
          <a:p>
            <a:r>
              <a:rPr lang="en-IN" dirty="0"/>
              <a:t>Cloud management for </a:t>
            </a:r>
            <a:br>
              <a:rPr lang="en-IN" dirty="0"/>
            </a:br>
            <a:r>
              <a:rPr lang="en-IN" dirty="0"/>
              <a:t>cloud adoption efficiency</a:t>
            </a:r>
          </a:p>
        </p:txBody>
      </p:sp>
      <p:grpSp>
        <p:nvGrpSpPr>
          <p:cNvPr id="35" name="Group 34">
            <a:extLst>
              <a:ext uri="{FF2B5EF4-FFF2-40B4-BE49-F238E27FC236}">
                <a16:creationId xmlns:a16="http://schemas.microsoft.com/office/drawing/2014/main" id="{31AD2E25-36FB-4701-B96D-8E010BED66A2}"/>
              </a:ext>
            </a:extLst>
          </p:cNvPr>
          <p:cNvGrpSpPr/>
          <p:nvPr/>
        </p:nvGrpSpPr>
        <p:grpSpPr>
          <a:xfrm>
            <a:off x="500385" y="319164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Define business commitments</a:t>
              </a:r>
            </a:p>
            <a:p>
              <a:pPr defTabSz="914400">
                <a:spcAft>
                  <a:spcPts val="600"/>
                </a:spcAft>
                <a:defRPr/>
              </a:pPr>
              <a:r>
                <a:rPr lang="en-US" sz="1400" spc="0" dirty="0">
                  <a:solidFill>
                    <a:schemeClr val="tx1"/>
                  </a:solidFill>
                  <a:latin typeface="+mn-lt"/>
                  <a:cs typeface="+mn-cs"/>
                </a:rPr>
                <a:t>Document supported workloads to establish operational commitments </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a:solidFill>
                    <a:schemeClr val="bg1"/>
                  </a:solidFill>
                  <a:cs typeface="Segoe UI Semibold" panose="020B0702040204020203" pitchFamily="34" charset="0"/>
                </a:rPr>
                <a:t>2</a:t>
              </a: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33498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Expand management baseline</a:t>
              </a:r>
            </a:p>
            <a:p>
              <a:pPr defTabSz="914400">
                <a:spcAft>
                  <a:spcPts val="600"/>
                </a:spcAft>
                <a:defRPr/>
              </a:pPr>
              <a:r>
                <a:rPr lang="en-US" sz="1400" spc="0" dirty="0">
                  <a:solidFill>
                    <a:schemeClr val="tx1"/>
                  </a:solidFill>
                  <a:latin typeface="+mn-lt"/>
                  <a:cs typeface="+mn-cs"/>
                </a:rPr>
                <a:t>Make use of the included best practices based on business commitments </a:t>
              </a:r>
              <a:br>
                <a:rPr lang="en-US" sz="1400" spc="0" dirty="0">
                  <a:solidFill>
                    <a:schemeClr val="tx1"/>
                  </a:solidFill>
                  <a:latin typeface="+mn-lt"/>
                  <a:cs typeface="+mn-cs"/>
                </a:rPr>
              </a:br>
              <a:r>
                <a:rPr lang="en-US" sz="1400" spc="0" dirty="0">
                  <a:solidFill>
                    <a:schemeClr val="tx1"/>
                  </a:solidFill>
                  <a:latin typeface="+mn-lt"/>
                  <a:cs typeface="+mn-cs"/>
                </a:rPr>
                <a:t>and operations decisions</a:t>
              </a:r>
            </a:p>
          </p:txBody>
        </p:sp>
        <p:sp>
          <p:nvSpPr>
            <p:cNvPr id="25" name="Oval 24"/>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478317"/>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defRPr/>
              </a:pPr>
              <a:r>
                <a:rPr lang="en-US" sz="2000" spc="0" dirty="0">
                  <a:solidFill>
                    <a:schemeClr val="tx2"/>
                  </a:solidFill>
                  <a:cs typeface="+mn-cs"/>
                </a:rPr>
                <a:t>Advanced operations and design principles</a:t>
              </a:r>
            </a:p>
            <a:p>
              <a:pPr defTabSz="914400">
                <a:spcAft>
                  <a:spcPts val="600"/>
                </a:spcAft>
                <a:defRPr/>
              </a:pPr>
              <a:r>
                <a:rPr lang="en-US" sz="1400" spc="0" dirty="0">
                  <a:solidFill>
                    <a:schemeClr val="tx1"/>
                  </a:solidFill>
                  <a:latin typeface="+mn-lt"/>
                  <a:cs typeface="+mn-cs"/>
                </a:rPr>
                <a:t>Use a deeper architecture review to deliver on resiliency and reliability commitments</a:t>
              </a:r>
            </a:p>
          </p:txBody>
        </p:sp>
        <p:sp>
          <p:nvSpPr>
            <p:cNvPr id="29" name="Oval 28"/>
            <p:cNvSpPr/>
            <p:nvPr/>
          </p:nvSpPr>
          <p:spPr bwMode="auto">
            <a:xfrm>
              <a:off x="500385" y="5886137"/>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2040" kern="0" dirty="0">
                  <a:solidFill>
                    <a:schemeClr val="bg1"/>
                  </a:solidFill>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26435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EF6C52-3FF1-44E0-B5E7-9B09D56179B7}"/>
              </a:ext>
            </a:extLst>
          </p:cNvPr>
          <p:cNvSpPr/>
          <p:nvPr/>
        </p:nvSpPr>
        <p:spPr bwMode="auto">
          <a:xfrm>
            <a:off x="9057701" y="1559477"/>
            <a:ext cx="2543001"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DF048D9B-999E-4322-8C20-D28A4730942C}"/>
              </a:ext>
            </a:extLst>
          </p:cNvPr>
          <p:cNvSpPr/>
          <p:nvPr/>
        </p:nvSpPr>
        <p:spPr bwMode="auto">
          <a:xfrm>
            <a:off x="1917429" y="1559477"/>
            <a:ext cx="7053929" cy="361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4"/>
            <a:ext cx="2103043" cy="3877971"/>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201493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2008044"/>
          </a:xfrm>
          <a:prstGeom prst="roundRect">
            <a:avLst>
              <a:gd name="adj" fmla="val 0"/>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9" name="Rectangle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ect">
            <a:avLst/>
          </a:prstGeom>
          <a:noFill/>
          <a:ln w="19050" cap="rnd">
            <a:solidFill>
              <a:schemeClr val="tx1">
                <a:lumMod val="85000"/>
                <a:lumOff val="1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TextBox 7"/>
          <p:cNvSpPr txBox="1"/>
          <p:nvPr/>
        </p:nvSpPr>
        <p:spPr>
          <a:xfrm>
            <a:off x="3967226" y="1731510"/>
            <a:ext cx="2954335"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Cloud operations disciplines</a:t>
            </a:r>
          </a:p>
        </p:txBody>
      </p:sp>
      <p:sp>
        <p:nvSpPr>
          <p:cNvPr id="18" name="TextBox 17"/>
          <p:cNvSpPr txBox="1"/>
          <p:nvPr/>
        </p:nvSpPr>
        <p:spPr>
          <a:xfrm>
            <a:off x="2115979" y="2654812"/>
            <a:ext cx="1163781" cy="461665"/>
          </a:xfrm>
          <a:prstGeom prst="rect">
            <a:avLst/>
          </a:prstGeom>
          <a:noFill/>
        </p:spPr>
        <p:txBody>
          <a:bodyPr wrap="none" lIns="0" tIns="0" rIns="0" bIns="0" rtlCol="0">
            <a:spAutoFit/>
          </a:bodyPr>
          <a:lstStyle/>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Management</a:t>
            </a:r>
          </a:p>
          <a:p>
            <a:pPr defTabSz="932472" fontAlgn="base">
              <a:spcBef>
                <a:spcPct val="0"/>
              </a:spcBef>
              <a:spcAft>
                <a:spcPct val="0"/>
              </a:spcAft>
              <a:defRPr/>
            </a:pPr>
            <a:r>
              <a:rPr lang="en-IN" sz="1500" dirty="0">
                <a:latin typeface="Segoe UI Semibold" panose="020B0702040204020203" pitchFamily="34" charset="0"/>
                <a:cs typeface="Segoe UI Semibold" panose="020B0702040204020203" pitchFamily="34" charset="0"/>
              </a:rPr>
              <a:t>baseline</a:t>
            </a:r>
          </a:p>
        </p:txBody>
      </p:sp>
      <p:sp>
        <p:nvSpPr>
          <p:cNvPr id="19" name="TextBox 18"/>
          <p:cNvSpPr txBox="1"/>
          <p:nvPr/>
        </p:nvSpPr>
        <p:spPr>
          <a:xfrm>
            <a:off x="2136016" y="4316600"/>
            <a:ext cx="934551" cy="461665"/>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Advanced</a:t>
            </a:r>
          </a:p>
          <a:p>
            <a:pPr marR="0" lvl="0" indent="0" defTabSz="932472" fontAlgn="base">
              <a:lnSpc>
                <a:spcPct val="100000"/>
              </a:lnSpc>
              <a:spcBef>
                <a:spcPct val="0"/>
              </a:spcBef>
              <a:spcAft>
                <a:spcPct val="0"/>
              </a:spcAft>
              <a:buClrTx/>
              <a:buSzTx/>
              <a:buFontTx/>
              <a:buNone/>
              <a:tabLst/>
              <a:defRPr/>
            </a:pPr>
            <a:r>
              <a:rPr lang="en-IN" sz="1500" dirty="0">
                <a:latin typeface="Segoe UI Semibold" panose="020B0702040204020203" pitchFamily="34" charset="0"/>
                <a:cs typeface="Segoe UI Semibold" panose="020B0702040204020203" pitchFamily="34" charset="0"/>
              </a:rPr>
              <a:t>operations</a:t>
            </a:r>
          </a:p>
        </p:txBody>
      </p:sp>
      <p:sp>
        <p:nvSpPr>
          <p:cNvPr id="20" name="Rounded Rectangle 19"/>
          <p:cNvSpPr/>
          <p:nvPr/>
        </p:nvSpPr>
        <p:spPr bwMode="auto">
          <a:xfrm>
            <a:off x="3438169" y="2293986"/>
            <a:ext cx="5252185" cy="113501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Inventory and </a:t>
            </a:r>
            <a:r>
              <a:rPr lang="en-IN" sz="15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visibility</a:t>
            </a:r>
            <a:endParaRPr kumimoji="0" lang="en-IN" sz="1500" i="0" u="none" strike="noStrike" kern="1200" cap="none"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Protect and recover</a:t>
            </a:r>
          </a:p>
        </p:txBody>
      </p:sp>
      <p:sp>
        <p:nvSpPr>
          <p:cNvPr id="24" name="Rounded Rectangle 23"/>
          <p:cNvSpPr/>
          <p:nvPr/>
        </p:nvSpPr>
        <p:spPr bwMode="auto">
          <a:xfrm>
            <a:off x="3312487"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Enhanced baseline</a:t>
            </a:r>
          </a:p>
        </p:txBody>
      </p:sp>
      <p:sp>
        <p:nvSpPr>
          <p:cNvPr id="25" name="Rounded Rectangle 24"/>
          <p:cNvSpPr/>
          <p:nvPr/>
        </p:nvSpPr>
        <p:spPr bwMode="auto">
          <a:xfrm>
            <a:off x="527324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Platform specialization</a:t>
            </a:r>
          </a:p>
        </p:txBody>
      </p:sp>
      <p:sp>
        <p:nvSpPr>
          <p:cNvPr id="26" name="Rounded Rectangle 25"/>
          <p:cNvSpPr/>
          <p:nvPr/>
        </p:nvSpPr>
        <p:spPr bwMode="auto">
          <a:xfrm>
            <a:off x="7021069" y="4100043"/>
            <a:ext cx="1656000" cy="86400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Workload specialization</a:t>
            </a:r>
          </a:p>
        </p:txBody>
      </p:sp>
      <p:sp>
        <p:nvSpPr>
          <p:cNvPr id="29" name="TextBox 28"/>
          <p:cNvSpPr txBox="1"/>
          <p:nvPr/>
        </p:nvSpPr>
        <p:spPr>
          <a:xfrm>
            <a:off x="9320111" y="1731510"/>
            <a:ext cx="2018181" cy="276999"/>
          </a:xfrm>
          <a:prstGeom prst="rect">
            <a:avLst/>
          </a:prstGeom>
          <a:noFill/>
        </p:spPr>
        <p:txBody>
          <a:bodyPr wrap="none" lIns="0" tIns="0" rIns="0" bIns="0" rtlCol="0">
            <a:spAutoFit/>
          </a:bodyPr>
          <a:lstStyle/>
          <a:p>
            <a:pPr marR="0" lvl="0" indent="0" defTabSz="932472" fontAlgn="base">
              <a:lnSpc>
                <a:spcPct val="100000"/>
              </a:lnSpc>
              <a:spcBef>
                <a:spcPct val="0"/>
              </a:spcBef>
              <a:spcAft>
                <a:spcPct val="0"/>
              </a:spcAft>
              <a:buClrTx/>
              <a:buSzTx/>
              <a:buFontTx/>
              <a:buNone/>
              <a:tabLst/>
              <a:defRPr/>
            </a:pPr>
            <a:r>
              <a:rPr lang="en-IN" dirty="0">
                <a:latin typeface="Segoe UI Semibold" panose="020B0702040204020203" pitchFamily="34" charset="0"/>
                <a:cs typeface="Segoe UI Semibold" panose="020B0702040204020203" pitchFamily="34" charset="0"/>
              </a:rPr>
              <a:t>Business alignment</a:t>
            </a:r>
          </a:p>
        </p:txBody>
      </p:sp>
      <p:cxnSp>
        <p:nvCxnSpPr>
          <p:cNvPr id="35" name="Straight Connector 34"/>
          <p:cNvCxnSpPr>
            <a:cxnSpLocks/>
          </p:cNvCxnSpPr>
          <p:nvPr/>
        </p:nvCxnSpPr>
        <p:spPr>
          <a:xfrm>
            <a:off x="10282189" y="2867597"/>
            <a:ext cx="0" cy="1627833"/>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1298" y="2512465"/>
            <a:ext cx="1336179" cy="715581"/>
          </a:xfrm>
          <a:prstGeom prst="rect">
            <a:avLst/>
          </a:prstGeom>
        </p:spPr>
        <p:txBody>
          <a:bodyPr wrap="square" anchor="ctr" anchorCtr="0">
            <a:spAutoFit/>
          </a:bodyPr>
          <a:lstStyle/>
          <a:p>
            <a:pPr marR="0" lvl="0" indent="0"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Establish management baseline</a:t>
            </a:r>
          </a:p>
        </p:txBody>
      </p:sp>
      <p:sp>
        <p:nvSpPr>
          <p:cNvPr id="37" name="Oval 36"/>
          <p:cNvSpPr/>
          <p:nvPr/>
        </p:nvSpPr>
        <p:spPr bwMode="auto">
          <a:xfrm>
            <a:off x="330127" y="1973637"/>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3" name="Rectangle 42"/>
          <p:cNvSpPr/>
          <p:nvPr/>
        </p:nvSpPr>
        <p:spPr>
          <a:xfrm>
            <a:off x="9482501" y="5307608"/>
            <a:ext cx="1599374"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Define business commitments</a:t>
            </a:r>
          </a:p>
        </p:txBody>
      </p:sp>
      <p:sp>
        <p:nvSpPr>
          <p:cNvPr id="44" name="Oval 43"/>
          <p:cNvSpPr/>
          <p:nvPr/>
        </p:nvSpPr>
        <p:spPr bwMode="auto">
          <a:xfrm>
            <a:off x="11105506"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46" name="Rectangle 45"/>
          <p:cNvSpPr/>
          <p:nvPr/>
        </p:nvSpPr>
        <p:spPr>
          <a:xfrm>
            <a:off x="3406823" y="5203733"/>
            <a:ext cx="1467328" cy="71558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Expand management baseline</a:t>
            </a:r>
          </a:p>
        </p:txBody>
      </p:sp>
      <p:sp>
        <p:nvSpPr>
          <p:cNvPr id="47" name="Oval 46"/>
          <p:cNvSpPr/>
          <p:nvPr/>
        </p:nvSpPr>
        <p:spPr bwMode="auto">
          <a:xfrm>
            <a:off x="2973507"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07608"/>
            <a:ext cx="2292403" cy="507831"/>
          </a:xfrm>
          <a:prstGeom prst="rect">
            <a:avLst/>
          </a:prstGeom>
        </p:spPr>
        <p:txBody>
          <a:bodyPr wrap="square" anchor="ctr" anchorCtr="0">
            <a:spAutoFit/>
          </a:bodyPr>
          <a:lstStyle/>
          <a:p>
            <a:pPr marR="0" lvl="0" indent="0" algn="ctr" defTabSz="932472" fontAlgn="base">
              <a:lnSpc>
                <a:spcPct val="90000"/>
              </a:lnSpc>
              <a:spcBef>
                <a:spcPct val="0"/>
              </a:spcBef>
              <a:spcAft>
                <a:spcPct val="0"/>
              </a:spcAft>
              <a:buClrTx/>
              <a:buSzTx/>
              <a:buFontTx/>
              <a:buNone/>
              <a:tabLst/>
              <a:defRPr/>
            </a:pPr>
            <a:r>
              <a:rPr lang="en-US" sz="1500" dirty="0">
                <a:latin typeface="Segoe UI Semibold" panose="020B0702040204020203" pitchFamily="34" charset="0"/>
                <a:cs typeface="Segoe UI Semibold" panose="020B0702040204020203" pitchFamily="34" charset="0"/>
              </a:rPr>
              <a:t>Advanced operations</a:t>
            </a:r>
            <a:br>
              <a:rPr lang="en-US" sz="1500" dirty="0">
                <a:latin typeface="Segoe UI Semibold" panose="020B0702040204020203" pitchFamily="34" charset="0"/>
                <a:cs typeface="Segoe UI Semibold" panose="020B0702040204020203" pitchFamily="34" charset="0"/>
              </a:rPr>
            </a:br>
            <a:r>
              <a:rPr lang="en-US" sz="1500" dirty="0">
                <a:latin typeface="Segoe UI Semibold" panose="020B0702040204020203" pitchFamily="34" charset="0"/>
                <a:cs typeface="Segoe UI Semibold" panose="020B0702040204020203" pitchFamily="34" charset="0"/>
              </a:rPr>
              <a:t>and design principles</a:t>
            </a:r>
          </a:p>
        </p:txBody>
      </p:sp>
      <p:sp>
        <p:nvSpPr>
          <p:cNvPr id="50" name="Oval 49"/>
          <p:cNvSpPr/>
          <p:nvPr/>
        </p:nvSpPr>
        <p:spPr bwMode="auto">
          <a:xfrm>
            <a:off x="8569012" y="5727248"/>
            <a:ext cx="457200" cy="457200"/>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51" name="Title 1"/>
          <p:cNvSpPr>
            <a:spLocks noGrp="1"/>
          </p:cNvSpPr>
          <p:nvPr>
            <p:ph type="title"/>
          </p:nvPr>
        </p:nvSpPr>
        <p:spPr/>
        <p:txBody>
          <a:bodyPr/>
          <a:lstStyle/>
          <a:p>
            <a:r>
              <a:rPr lang="en-IN"/>
              <a:t>Methodology to enable cloud management</a:t>
            </a:r>
          </a:p>
        </p:txBody>
      </p:sp>
      <p:grpSp>
        <p:nvGrpSpPr>
          <p:cNvPr id="7" name="Group 6">
            <a:extLst>
              <a:ext uri="{FF2B5EF4-FFF2-40B4-BE49-F238E27FC236}">
                <a16:creationId xmlns:a16="http://schemas.microsoft.com/office/drawing/2014/main" id="{98746DB3-FD4E-4822-8858-0845FF16C06F}"/>
              </a:ext>
            </a:extLst>
          </p:cNvPr>
          <p:cNvGrpSpPr/>
          <p:nvPr/>
        </p:nvGrpSpPr>
        <p:grpSpPr>
          <a:xfrm>
            <a:off x="4166483" y="3439172"/>
            <a:ext cx="3679733" cy="459190"/>
            <a:chOff x="4166483" y="3429000"/>
            <a:chExt cx="3679733" cy="459190"/>
          </a:xfrm>
        </p:grpSpPr>
        <p:sp>
          <p:nvSpPr>
            <p:cNvPr id="4" name="Left Bracket 3">
              <a:extLst>
                <a:ext uri="{FF2B5EF4-FFF2-40B4-BE49-F238E27FC236}">
                  <a16:creationId xmlns:a16="http://schemas.microsoft.com/office/drawing/2014/main" id="{BC4EEC07-ACC2-47AF-A905-8919BABEF809}"/>
                </a:ext>
              </a:extLst>
            </p:cNvPr>
            <p:cNvSpPr/>
            <p:nvPr/>
          </p:nvSpPr>
          <p:spPr>
            <a:xfrm rot="5400000">
              <a:off x="5883723" y="1925696"/>
              <a:ext cx="245254" cy="3679733"/>
            </a:xfrm>
            <a:prstGeom prst="leftBracket">
              <a:avLst>
                <a:gd name="adj" fmla="val 0"/>
              </a:avLst>
            </a:prstGeom>
            <a:ln w="25400"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B58264-CE6B-4F09-8251-8B7946EE10FD}"/>
                </a:ext>
              </a:extLst>
            </p:cNvPr>
            <p:cNvCxnSpPr>
              <a:cxnSpLocks/>
            </p:cNvCxnSpPr>
            <p:nvPr/>
          </p:nvCxnSpPr>
          <p:spPr>
            <a:xfrm flipH="1" flipV="1">
              <a:off x="6003235" y="3429000"/>
              <a:ext cx="3115" cy="213936"/>
            </a:xfrm>
            <a:prstGeom prst="line">
              <a:avLst/>
            </a:prstGeom>
            <a:ln w="25400" cap="rnd">
              <a:solidFill>
                <a:schemeClr val="accent2"/>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C8318-6ECB-4543-8AE1-EDC8AF094954}"/>
                </a:ext>
              </a:extLst>
            </p:cNvPr>
            <p:cNvCxnSpPr>
              <a:cxnSpLocks/>
            </p:cNvCxnSpPr>
            <p:nvPr/>
          </p:nvCxnSpPr>
          <p:spPr>
            <a:xfrm flipH="1">
              <a:off x="6003235" y="3610628"/>
              <a:ext cx="3115" cy="274320"/>
            </a:xfrm>
            <a:prstGeom prst="line">
              <a:avLst/>
            </a:prstGeom>
            <a:ln w="25400" cap="rnd">
              <a:solidFill>
                <a:schemeClr val="accent2"/>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bwMode="auto">
          <a:xfrm>
            <a:off x="9344991" y="2293985"/>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Criticality</a:t>
            </a:r>
          </a:p>
        </p:txBody>
      </p:sp>
      <p:sp>
        <p:nvSpPr>
          <p:cNvPr id="34" name="Rounded Rectangle 33"/>
          <p:cNvSpPr/>
          <p:nvPr/>
        </p:nvSpPr>
        <p:spPr bwMode="auto">
          <a:xfrm>
            <a:off x="9344991" y="4243902"/>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Commitment</a:t>
            </a:r>
          </a:p>
        </p:txBody>
      </p:sp>
      <p:sp>
        <p:nvSpPr>
          <p:cNvPr id="33" name="Rounded Rectangle 32"/>
          <p:cNvSpPr/>
          <p:nvPr/>
        </p:nvSpPr>
        <p:spPr bwMode="auto">
          <a:xfrm>
            <a:off x="9344991" y="3268944"/>
            <a:ext cx="1874395" cy="72014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5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Impact</a:t>
            </a:r>
          </a:p>
        </p:txBody>
      </p:sp>
    </p:spTree>
    <p:extLst>
      <p:ext uri="{BB962C8B-B14F-4D97-AF65-F5344CB8AC3E}">
        <p14:creationId xmlns:p14="http://schemas.microsoft.com/office/powerpoint/2010/main" val="4033871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4000" dirty="0"/>
              <a:t>Establish management baseline</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p:transition>
    <p:fade/>
  </p:transition>
</p:sld>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53A1E2E3DC284FA04E192080228165" ma:contentTypeVersion="5" ma:contentTypeDescription="Create a new document." ma:contentTypeScope="" ma:versionID="7b20daccad832bb850059536e037b583">
  <xsd:schema xmlns:xsd="http://www.w3.org/2001/XMLSchema" xmlns:xs="http://www.w3.org/2001/XMLSchema" xmlns:p="http://schemas.microsoft.com/office/2006/metadata/properties" xmlns:ns2="17193dcc-1b3a-4a38-a9b7-1fadab455fc5" xmlns:ns3="cd6e1ad7-5a5a-461f-a0d1-6489bf5affd5" targetNamespace="http://schemas.microsoft.com/office/2006/metadata/properties" ma:root="true" ma:fieldsID="c6f8aeaef225aef8063f9e470d6fc4aa" ns2:_="" ns3:_="">
    <xsd:import namespace="17193dcc-1b3a-4a38-a9b7-1fadab455fc5"/>
    <xsd:import namespace="cd6e1ad7-5a5a-461f-a0d1-6489bf5aff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93dcc-1b3a-4a38-a9b7-1fadab455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6e1ad7-5a5a-461f-a0d1-6489bf5affd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58CED8-6090-41BF-8FC6-613CB238669F}">
  <ds:schemaRefs>
    <ds:schemaRef ds:uri="http://schemas.microsoft.com/sharepoint/v3/contenttype/forms"/>
  </ds:schemaRefs>
</ds:datastoreItem>
</file>

<file path=customXml/itemProps2.xml><?xml version="1.0" encoding="utf-8"?>
<ds:datastoreItem xmlns:ds="http://schemas.openxmlformats.org/officeDocument/2006/customXml" ds:itemID="{CC9BC54D-1A6B-4F31-9ADC-CDD041DDA495}"/>
</file>

<file path=customXml/itemProps3.xml><?xml version="1.0" encoding="utf-8"?>
<ds:datastoreItem xmlns:ds="http://schemas.openxmlformats.org/officeDocument/2006/customXml" ds:itemID="{F4A723ED-F13F-4C9C-87D1-65E419AF8171}">
  <ds:schemaRefs>
    <ds:schemaRef ds:uri="http://schemas.microsoft.com/office/infopath/2007/PartnerControls"/>
    <ds:schemaRef ds:uri="http://purl.org/dc/terms/"/>
    <ds:schemaRef ds:uri="http://schemas.openxmlformats.org/package/2006/metadata/core-properties"/>
    <ds:schemaRef ds:uri="012c6a72-1f1f-48df-bc7c-b0b4dc9b629e"/>
    <ds:schemaRef ds:uri="http://purl.org/dc/elements/1.1/"/>
    <ds:schemaRef ds:uri="http://schemas.microsoft.com/office/2006/documentManagement/types"/>
    <ds:schemaRef ds:uri="http://purl.org/dc/dcmitype/"/>
    <ds:schemaRef ds:uri="3bada437-31df-4ba2-92ad-dacf49b58384"/>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4557</TotalTime>
  <Words>6673</Words>
  <Application>Microsoft Office PowerPoint</Application>
  <PresentationFormat>Widescreen</PresentationFormat>
  <Paragraphs>760</Paragraphs>
  <Slides>41</Slides>
  <Notes>33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Segoe UI</vt:lpstr>
      <vt:lpstr>Segoe UI Semibold</vt:lpstr>
      <vt:lpstr>Wingdings</vt:lpstr>
      <vt:lpstr>Azure Design Template</vt:lpstr>
      <vt:lpstr>Cloud Adoption  Framework for Azure  “Manage” methodology</vt:lpstr>
      <vt:lpstr>PowerPoint Presentation</vt:lpstr>
      <vt:lpstr>Microsoft Cloud Adoption Framework for Azure</vt:lpstr>
      <vt:lpstr>Building the framework A modular approach</vt:lpstr>
      <vt:lpstr>Evolution of the IT Business Model The cloud is causing a paradigm shift in the function of Operations Management</vt:lpstr>
      <vt:lpstr>Cloud management  Cloud Adoption Framework </vt:lpstr>
      <vt:lpstr>Cloud management for  cloud adoption efficiency</vt:lpstr>
      <vt:lpstr>Methodology to enable cloud management</vt:lpstr>
      <vt:lpstr>Establish management baseline</vt:lpstr>
      <vt:lpstr>Cloud management for  cloud adoption efficiency</vt:lpstr>
      <vt:lpstr>Management baseline</vt:lpstr>
      <vt:lpstr>Methodology to enable cloud management</vt:lpstr>
      <vt:lpstr>Inventory and visibility Management baseline</vt:lpstr>
      <vt:lpstr>Operational compliance Management baseline</vt:lpstr>
      <vt:lpstr>Protect and recover Management baseline</vt:lpstr>
      <vt:lpstr>Define business commitments</vt:lpstr>
      <vt:lpstr>Cloud management for  cloud adoption efficiency</vt:lpstr>
      <vt:lpstr>Business alignments and commitments</vt:lpstr>
      <vt:lpstr>Methodology to enable cloud management</vt:lpstr>
      <vt:lpstr>Define business criticality Business alignment</vt:lpstr>
      <vt:lpstr>Understanding business impact Business alignment</vt:lpstr>
      <vt:lpstr>Establish business commitments Business alignment</vt:lpstr>
      <vt:lpstr>Ops Management planning workbook Help capture decisions that result from business alignment conversations</vt:lpstr>
      <vt:lpstr>Fulfilling business commitments</vt:lpstr>
      <vt:lpstr>Methodology to enable cloud management</vt:lpstr>
      <vt:lpstr>Expand management baseline</vt:lpstr>
      <vt:lpstr>Cloud management for  cloud adoption efficiency</vt:lpstr>
      <vt:lpstr>Enhance management baseline</vt:lpstr>
      <vt:lpstr>Methodology to enable cloud management</vt:lpstr>
      <vt:lpstr>Enhanced baseline Advanced operations</vt:lpstr>
      <vt:lpstr>Resources</vt:lpstr>
      <vt:lpstr>Resources  </vt:lpstr>
      <vt:lpstr>Advanced operations  and design principles  (Optional content for workshop)</vt:lpstr>
      <vt:lpstr>Cloud management for  cloud adoption efficiency</vt:lpstr>
      <vt:lpstr>Advanced operations and design principles</vt:lpstr>
      <vt:lpstr>Methodology to enable cloud management</vt:lpstr>
      <vt:lpstr>Platform specialization Advanced operations</vt:lpstr>
      <vt:lpstr>Workload specialization Advanced operations</vt:lpstr>
      <vt:lpstr>Take action</vt:lpstr>
      <vt:lpstr>Cloud management for  cloud adoption efficiency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Management Microsoft Cloud Adoption Framework for Azure</dc:title>
  <dc:creator>Fazle Abbas Luqmani</dc:creator>
  <cp:lastModifiedBy>Pratima  Sharma</cp:lastModifiedBy>
  <cp:revision>36</cp:revision>
  <dcterms:created xsi:type="dcterms:W3CDTF">2019-12-17T12:27:04Z</dcterms:created>
  <dcterms:modified xsi:type="dcterms:W3CDTF">2021-02-18T20:53:33Z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0x0101001753A1E2E3DC284FA04E192080228165</vt:lpwstr>
  </property>
  <property fmtid="{D5CDD505-2E9C-101B-9397-08002B2CF9AE}" pid="3" name="MSIP_Label_f42aa342-8706-4288-bd11-ebb85995028c_Enabled">
    <vt:lpwstr>True</vt:lpwstr>
  </property>
  <property fmtid="{D5CDD505-2E9C-101B-9397-08002B2CF9AE}" pid="4" name="MSIP_Label_f42aa342-8706-4288-bd11-ebb85995028c_SetDate">
    <vt:lpwstr>2020-03-23T18:56:31.9209536Z</vt:lpwstr>
  </property>
  <property fmtid="{D5CDD505-2E9C-101B-9397-08002B2CF9AE}" pid="5" name="MSIP_Label_f42aa342-8706-4288-bd11-ebb85995028c_ActionId">
    <vt:lpwstr>3d78036c-dece-4ef5-a45c-8290171d8099</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Extended_MSFT_Method">
    <vt:lpwstr>Automatic</vt:lpwstr>
  </property>
</Properties>
</file>